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22"/>
  </p:notesMasterIdLst>
  <p:handoutMasterIdLst>
    <p:handoutMasterId r:id="rId23"/>
  </p:handoutMasterIdLst>
  <p:sldIdLst>
    <p:sldId id="326" r:id="rId2"/>
    <p:sldId id="331" r:id="rId3"/>
    <p:sldId id="418" r:id="rId4"/>
    <p:sldId id="417" r:id="rId5"/>
    <p:sldId id="362" r:id="rId6"/>
    <p:sldId id="388" r:id="rId7"/>
    <p:sldId id="372" r:id="rId8"/>
    <p:sldId id="373" r:id="rId9"/>
    <p:sldId id="374" r:id="rId10"/>
    <p:sldId id="402" r:id="rId11"/>
    <p:sldId id="377" r:id="rId12"/>
    <p:sldId id="403" r:id="rId13"/>
    <p:sldId id="406" r:id="rId14"/>
    <p:sldId id="404" r:id="rId15"/>
    <p:sldId id="419" r:id="rId16"/>
    <p:sldId id="416" r:id="rId17"/>
    <p:sldId id="423" r:id="rId18"/>
    <p:sldId id="421" r:id="rId19"/>
    <p:sldId id="420" r:id="rId20"/>
    <p:sldId id="422" r:id="rId21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26"/>
            <p14:sldId id="331"/>
            <p14:sldId id="418"/>
            <p14:sldId id="417"/>
            <p14:sldId id="362"/>
            <p14:sldId id="388"/>
            <p14:sldId id="372"/>
            <p14:sldId id="373"/>
            <p14:sldId id="374"/>
            <p14:sldId id="402"/>
            <p14:sldId id="377"/>
            <p14:sldId id="403"/>
            <p14:sldId id="406"/>
            <p14:sldId id="404"/>
            <p14:sldId id="419"/>
            <p14:sldId id="416"/>
            <p14:sldId id="423"/>
            <p14:sldId id="421"/>
            <p14:sldId id="420"/>
            <p14:sldId id="422"/>
          </p14:sldIdLst>
        </p14:section>
        <p14:section name="MÉTHODOLOGIE" id="{EB03BDE6-D677-4574-A7BF-9721F91BDEB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72" userDrawn="1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24" autoAdjust="0"/>
    <p:restoredTop sz="94660"/>
  </p:normalViewPr>
  <p:slideViewPr>
    <p:cSldViewPr showGuides="1">
      <p:cViewPr varScale="1">
        <p:scale>
          <a:sx n="145" d="100"/>
          <a:sy n="145" d="100"/>
        </p:scale>
        <p:origin x="352" y="176"/>
      </p:cViewPr>
      <p:guideLst>
        <p:guide orient="horz" pos="1620"/>
        <p:guide orient="horz" pos="191"/>
        <p:guide orient="horz" pos="854"/>
        <p:guide orient="horz" pos="821"/>
        <p:guide orient="horz" pos="3072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57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3855" y="0"/>
            <a:ext cx="2972547" cy="457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736DF-A998-4B89-968A-8F34469BA2B0}" type="datetimeFigureOut">
              <a:rPr lang="fr-FR" smtClean="0"/>
              <a:t>28/08/2023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6288"/>
            <a:ext cx="2972547" cy="457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3855" y="8686288"/>
            <a:ext cx="2972547" cy="457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C6AA8-B37E-4EF9-8376-E6663A3BDA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858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7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28/08/2023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7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4305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4685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0594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855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5687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8746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62111" y="51470"/>
            <a:ext cx="4888846" cy="4212000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55936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7353" y="151865"/>
            <a:ext cx="2725168" cy="2347876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499742"/>
            <a:ext cx="8424000" cy="192350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843558"/>
            <a:ext cx="9144000" cy="4300842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172" y="357946"/>
            <a:ext cx="8228763" cy="552715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991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172" y="2471244"/>
            <a:ext cx="8228763" cy="446725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2903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444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8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cap="all" dirty="0"/>
              <a:t>18/10/2022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1840" y="1707654"/>
            <a:ext cx="5616624" cy="288032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875863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1_Titre et contenu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359999" y="900000"/>
            <a:ext cx="8424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7614000" y="4783500"/>
            <a:ext cx="117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360000" y="4783500"/>
            <a:ext cx="59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6264000" y="4783500"/>
            <a:ext cx="135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body" idx="1"/>
          </p:nvPr>
        </p:nvSpPr>
        <p:spPr>
          <a:xfrm>
            <a:off x="359998" y="1836000"/>
            <a:ext cx="8424000" cy="25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1pPr>
            <a:lvl2pPr marL="914400" lvl="1" indent="-2889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Char char="•"/>
              <a:defRPr/>
            </a:lvl2pPr>
            <a:lvl3pPr marL="1371600" lvl="2" indent="-28257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50"/>
              <a:buChar char="•"/>
              <a:defRPr/>
            </a:lvl3pPr>
            <a:lvl4pPr marL="1828800" lvl="3" indent="-276225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50"/>
              <a:buChar char="•"/>
              <a:defRPr/>
            </a:lvl4pPr>
            <a:lvl5pPr marL="2286000" lvl="4" indent="-2730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body" idx="2"/>
          </p:nvPr>
        </p:nvSpPr>
        <p:spPr>
          <a:xfrm>
            <a:off x="3312000" y="180000"/>
            <a:ext cx="5472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622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AutoNum type="arabicPeriod"/>
              <a:defRPr sz="750" b="1"/>
            </a:lvl1pPr>
            <a:lvl2pPr marL="914400" lvl="1" indent="-27622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AutoNum type="alphaLcPeriod"/>
              <a:defRPr sz="750"/>
            </a:lvl2pPr>
            <a:lvl3pPr marL="1371600" lvl="2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304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298523" y="108088"/>
            <a:ext cx="814719" cy="7019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814" r:id="rId6"/>
    <p:sldLayoutId id="2147483816" r:id="rId7"/>
    <p:sldLayoutId id="2147483817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logie.gouv.fr/trajectoire-rechauffement-reference-ouverture-consultation-publiqu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755936" y="3919897"/>
            <a:ext cx="4824176" cy="900000"/>
          </a:xfrm>
        </p:spPr>
        <p:txBody>
          <a:bodyPr/>
          <a:lstStyle/>
          <a:p>
            <a:r>
              <a:rPr lang="fr-FR" dirty="0"/>
              <a:t>Direction générale de l’énergie et du climat</a:t>
            </a:r>
          </a:p>
          <a:p>
            <a:r>
              <a:rPr lang="fr-FR" dirty="0"/>
              <a:t>Bureau de l’adaptation au changement climatique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4296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261807" y="1192945"/>
            <a:ext cx="7911730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fr-FR" sz="1200" dirty="0">
              <a:latin typeface="Marianne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>
              <a:latin typeface="Marianne" panose="02000000000000000000" pitchFamily="2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BE627C-BEA7-5246-AC1C-78BC2574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501898" y="1474224"/>
            <a:ext cx="828092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latin typeface="Marianne" panose="02000000000000000000" pitchFamily="2" charset="0"/>
              </a:rPr>
              <a:t>Malgré l’incertitude autour du climat futur, il est nécessaire d’anticiper, ne serait-ce que parce de nombreux investissements ont une durée de vie supérieure à 30 ans et que de nombreux secteurs ou activités actuels ne sont déjà plus adaptés au climat d’aujourd’hui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>
              <a:latin typeface="Marianne" panose="02000000000000000000" pitchFamily="2" charset="0"/>
            </a:endParaRPr>
          </a:p>
          <a:p>
            <a:pPr marL="2857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dirty="0">
                <a:latin typeface="Marianne" panose="02000000000000000000" pitchFamily="2" charset="0"/>
              </a:rPr>
              <a:t>Objectif : se doter d’un objectif commun à différents horizons temporels pour s’adapter progressivement au changement climatique</a:t>
            </a:r>
          </a:p>
          <a:p>
            <a:pPr marL="2857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fr-FR" sz="1500" dirty="0">
              <a:latin typeface="Marianne" panose="02000000000000000000" pitchFamily="2" charset="0"/>
            </a:endParaRPr>
          </a:p>
        </p:txBody>
      </p:sp>
      <p:sp>
        <p:nvSpPr>
          <p:cNvPr id="6" name="Espace réservé de la date 1"/>
          <p:cNvSpPr>
            <a:spLocks noGrp="1"/>
          </p:cNvSpPr>
          <p:nvPr>
            <p:ph type="dt" sz="half" idx="4294967295"/>
          </p:nvPr>
        </p:nvSpPr>
        <p:spPr>
          <a:xfrm>
            <a:off x="7614000" y="4829753"/>
            <a:ext cx="1170000" cy="3600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 dirty="0"/>
              <a:t>11/07/2023</a:t>
            </a:r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294195" y="4797574"/>
            <a:ext cx="5904000" cy="360000"/>
          </a:xfrm>
          <a:prstGeom prst="rect">
            <a:avLst/>
          </a:prstGeom>
        </p:spPr>
        <p:txBody>
          <a:bodyPr/>
          <a:lstStyle/>
          <a:p>
            <a:r>
              <a:rPr lang="fr-FR" sz="750" b="1" dirty="0"/>
              <a:t>Direction générale de l’énergie et du </a:t>
            </a:r>
            <a:r>
              <a:rPr lang="fr-FR" dirty="0"/>
              <a:t>climat / Bureau de l’adaptation au changement climatique</a:t>
            </a:r>
            <a:endParaRPr lang="fr-FR" sz="750" b="1" dirty="0"/>
          </a:p>
        </p:txBody>
      </p:sp>
      <p:sp>
        <p:nvSpPr>
          <p:cNvPr id="4" name="Rectangle 3"/>
          <p:cNvSpPr/>
          <p:nvPr/>
        </p:nvSpPr>
        <p:spPr>
          <a:xfrm>
            <a:off x="1475656" y="307748"/>
            <a:ext cx="73648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spc="-1" dirty="0"/>
              <a:t>Pourquoi une trajectoire de réchauffement de référence ?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013956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457643" y="258285"/>
            <a:ext cx="8500156" cy="457843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br>
              <a:rPr sz="1633" dirty="0"/>
            </a:br>
            <a:r>
              <a:rPr lang="fr-FR" sz="2358" b="1" spc="-1" dirty="0">
                <a:latin typeface="Marianne"/>
              </a:rPr>
              <a:t>Les tendances actuelles</a:t>
            </a:r>
          </a:p>
          <a:p>
            <a:pPr algn="ctr"/>
            <a:endParaRPr lang="fr-FR" sz="2358" b="1" spc="-1" dirty="0">
              <a:latin typeface="Marianne"/>
            </a:endParaRPr>
          </a:p>
          <a:p>
            <a:pPr algn="ctr"/>
            <a:endParaRPr lang="fr-FR" sz="2358" b="1" spc="-1" dirty="0">
              <a:latin typeface="Marianne"/>
            </a:endParaRPr>
          </a:p>
          <a:p>
            <a:pPr algn="ctr"/>
            <a:endParaRPr lang="fr-FR" sz="2358" b="1" spc="-1" dirty="0">
              <a:latin typeface="Marianne"/>
            </a:endParaRPr>
          </a:p>
          <a:p>
            <a:pPr algn="ctr"/>
            <a:br>
              <a:rPr sz="1633" dirty="0"/>
            </a:br>
            <a:br>
              <a:rPr sz="1633" dirty="0"/>
            </a:br>
            <a:br>
              <a:rPr sz="1633" dirty="0"/>
            </a:br>
            <a:br>
              <a:rPr sz="1633" dirty="0"/>
            </a:br>
            <a:br>
              <a:rPr sz="1633" dirty="0"/>
            </a:br>
            <a:br>
              <a:rPr sz="1633" dirty="0"/>
            </a:br>
            <a:br>
              <a:rPr sz="1633" dirty="0"/>
            </a:br>
            <a:br>
              <a:rPr sz="1633" dirty="0"/>
            </a:br>
            <a:br>
              <a:rPr sz="1633" dirty="0"/>
            </a:br>
            <a:br>
              <a:rPr sz="1633" dirty="0"/>
            </a:br>
            <a:endParaRPr lang="fr-FR" sz="2358" spc="-1" dirty="0">
              <a:latin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4808115"/>
            <a:ext cx="8712968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50" b="1" dirty="0"/>
              <a:t>Direction générale de l’énergie et du climat / Bureau de l’adaptation au changement climatique 		11	                          11/07/2023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79512" y="1345634"/>
            <a:ext cx="8640960" cy="328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réchauffement climatique mondial atteindra +1,5°C dès le début des années 2030 </a:t>
            </a:r>
            <a:endParaRPr lang="fr-FR" sz="1600" dirty="0">
              <a:latin typeface="Marianne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Limiter le réchauffement climatique mondial à +2°C implique de très fortes réductions des émissions mondiales dès la décennie 2021-2030  ;</a:t>
            </a:r>
            <a:endParaRPr lang="fr-FR" sz="1600" dirty="0">
              <a:latin typeface="Marianne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engagements des Etats annoncés avant octobre 2021 conduisent à un réchauffement mondial médian de 2.8°C en 2100 </a:t>
            </a:r>
          </a:p>
          <a:p>
            <a:pPr marL="342900" lvl="0" indent="-3429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politiques mondiales en place fin 2020 conduisent à un réchauffement mondial médian de 3.2°C en 2100 ;</a:t>
            </a:r>
            <a:endParaRPr lang="fr-FR" sz="1600" dirty="0">
              <a:latin typeface="Marianne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Atteindre +4°C de réchauffement climatique mondial en 2100 nécessiterait un renversement des tendances technologiques actuelles ou un relâchement des politiques actuelles.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44685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261807" y="1192945"/>
            <a:ext cx="7911730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fr-FR" sz="1200" dirty="0">
              <a:latin typeface="Marianne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>
              <a:latin typeface="Marianne" panose="02000000000000000000" pitchFamily="2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BE627C-BEA7-5246-AC1C-78BC2574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273958" y="1377362"/>
            <a:ext cx="8186474" cy="3540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2" charset="0"/>
              </a:rPr>
              <a:t>Deux scénarios étudiés : 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2" charset="0"/>
              </a:rPr>
              <a:t>Scénario optimiste : atteinte de l’objectif de l’Accord de Paris (+1,5 ° C mondial, soit +2 °C pour la France) </a:t>
            </a:r>
          </a:p>
          <a:p>
            <a:pPr marL="742950" lvl="2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2" charset="0"/>
              </a:rPr>
              <a:t>Scénario pessimiste : intermédiaire entre les engagement des Etats avant octobre 2021 et les politiques mondiales en place fin 2020 (+3 °C mondial, soit +4 °C pour la France)</a:t>
            </a:r>
          </a:p>
          <a:p>
            <a:pPr marL="342900" lvl="0" indent="-342900" algn="just">
              <a:lnSpc>
                <a:spcPct val="107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endParaRPr lang="fr-FR" sz="1600" dirty="0">
              <a:latin typeface="Marianne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Bef>
                <a:spcPts val="300"/>
              </a:spcBef>
              <a:buFont typeface="Symbol" panose="05050102010706020507" pitchFamily="18" charset="2"/>
              <a:buChar char="Þ"/>
            </a:pPr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Proposition de s’adapter progressivement à un niveau de réchauffement mondial de +1,5°C en 2030, +2°C en 2050 et +3°C en 2100, soit un niveau de réchauffement France métropolitaine de +2° en 2030, +2,7°C en 2050 et +4°C en 2100.</a:t>
            </a:r>
            <a:endParaRPr lang="fr-FR" sz="1400" dirty="0">
              <a:latin typeface="Marianne" panose="02000000000000000000" pitchFamily="50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Bef>
                <a:spcPts val="300"/>
              </a:spcBef>
              <a:buFont typeface="Symbol" panose="05050102010706020507" pitchFamily="18" charset="2"/>
              <a:buChar char="Þ"/>
            </a:pPr>
            <a:endParaRPr lang="fr-FR" sz="1600" dirty="0">
              <a:latin typeface="Marianne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endParaRPr lang="fr-FR" sz="1200" dirty="0">
              <a:latin typeface="Marianne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e la date 1"/>
          <p:cNvSpPr>
            <a:spLocks noGrp="1"/>
          </p:cNvSpPr>
          <p:nvPr>
            <p:ph type="dt" sz="half" idx="4294967295"/>
          </p:nvPr>
        </p:nvSpPr>
        <p:spPr>
          <a:xfrm>
            <a:off x="7614000" y="4829753"/>
            <a:ext cx="1170000" cy="3600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 dirty="0"/>
              <a:t>11/07/2023</a:t>
            </a:r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294195" y="4797574"/>
            <a:ext cx="5904000" cy="360000"/>
          </a:xfrm>
          <a:prstGeom prst="rect">
            <a:avLst/>
          </a:prstGeom>
        </p:spPr>
        <p:txBody>
          <a:bodyPr/>
          <a:lstStyle/>
          <a:p>
            <a:r>
              <a:rPr lang="fr-FR" sz="750" b="1" dirty="0"/>
              <a:t>Direction générale de l’énergie et du </a:t>
            </a:r>
            <a:r>
              <a:rPr lang="fr-FR" dirty="0"/>
              <a:t>climat / Bureau de l’adaptation au changement climatique</a:t>
            </a:r>
            <a:endParaRPr lang="fr-FR" sz="750" b="1" dirty="0"/>
          </a:p>
        </p:txBody>
      </p:sp>
      <p:sp>
        <p:nvSpPr>
          <p:cNvPr id="8" name="Rectangle 7"/>
          <p:cNvSpPr/>
          <p:nvPr/>
        </p:nvSpPr>
        <p:spPr>
          <a:xfrm>
            <a:off x="1475656" y="307748"/>
            <a:ext cx="3377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spc="-1" dirty="0"/>
              <a:t>Proposition de trajectoire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821431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261807" y="1192945"/>
            <a:ext cx="7911730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fr-FR" sz="1200" dirty="0">
              <a:latin typeface="Marianne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>
              <a:latin typeface="Marianne" panose="02000000000000000000" pitchFamily="2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BE627C-BEA7-5246-AC1C-78BC2574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95536" y="688788"/>
            <a:ext cx="8388464" cy="5207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</a:pPr>
            <a:endParaRPr lang="fr-FR" sz="1600" dirty="0">
              <a:latin typeface="Marianne" panose="02000000000000000000" pitchFamily="2" charset="0"/>
              <a:cs typeface="Times New Roman" panose="02020603050405020304" pitchFamily="18" charset="0"/>
              <a:hlinkClick r:id="rId3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</a:pPr>
            <a:r>
              <a:rPr lang="fr-FR" sz="1600" dirty="0">
                <a:latin typeface="Marianne" panose="02000000000000000000" pitchFamily="2" charset="0"/>
                <a:cs typeface="Times New Roman" panose="02020603050405020304" pitchFamily="18" charset="0"/>
                <a:hlinkClick r:id="rId3"/>
              </a:rPr>
              <a:t>https://www.ecologie.gouv.fr/trajectoire-rechauffement-reference-ouverture-consultation-publique</a:t>
            </a:r>
            <a:endParaRPr lang="fr-FR" sz="1600" dirty="0">
              <a:latin typeface="Marianne" panose="02000000000000000000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</a:pPr>
            <a:endParaRPr lang="fr-FR" sz="1600" dirty="0">
              <a:latin typeface="Marianne" panose="02000000000000000000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</a:pPr>
            <a:r>
              <a:rPr lang="fr-FR" sz="1400" dirty="0">
                <a:latin typeface="Marianne" panose="02000000000000000000" pitchFamily="2" charset="0"/>
                <a:cs typeface="Times New Roman" panose="02020603050405020304" pitchFamily="18" charset="0"/>
              </a:rPr>
              <a:t>Document expliquant le fondement de la trajectoire et son utilisation</a:t>
            </a:r>
          </a:p>
          <a:p>
            <a:pPr algn="just">
              <a:lnSpc>
                <a:spcPct val="107000"/>
              </a:lnSpc>
              <a:spcBef>
                <a:spcPts val="300"/>
              </a:spcBef>
            </a:pPr>
            <a:endParaRPr lang="fr-FR" sz="1000" dirty="0">
              <a:latin typeface="Marianne" panose="02000000000000000000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</a:pPr>
            <a:r>
              <a:rPr lang="fr-FR" sz="1400" dirty="0">
                <a:latin typeface="Marianne" panose="02000000000000000000" pitchFamily="2" charset="0"/>
                <a:cs typeface="Times New Roman" panose="02020603050405020304" pitchFamily="18" charset="0"/>
              </a:rPr>
              <a:t>3 questions posées 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dirty="0"/>
              <a:t>La France </a:t>
            </a:r>
            <a:r>
              <a:rPr lang="fr-FR" sz="1200" dirty="0" err="1"/>
              <a:t>doit-elle</a:t>
            </a:r>
            <a:r>
              <a:rPr lang="fr-FR" sz="1200" dirty="0"/>
              <a:t> se doter d’une trajectoire de réchauffement de référence d’ici la fin du siècle pour pouvoir s’adapter, tout en poursuivant la réduction de ses émissions de gaz à effet de serre en ligne avec les objectifs de l’Accord de Paris 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dirty="0"/>
              <a:t>Que pensez-vous d’une trajectoire de réchauffement de référence pour l’adaptation de la France dont les niveaux de réchauffement de référence seraient : +2 °C en 2030, +2,7 °C en 2050 et +4 °C en 2100 (France métropolitaine) 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dirty="0"/>
              <a:t>Quels outils et quel accompagnement technique et financier devraient être mis à la disposition des collectivités, des acteurs économiques et du public pour qu’ils puissent prendre en compte les impacts envisagés dans le futur du réchauffement climatique ?</a:t>
            </a:r>
          </a:p>
          <a:p>
            <a:endParaRPr lang="fr-FR" sz="1000" dirty="0">
              <a:latin typeface="Marianne" panose="02000000000000000000" pitchFamily="2" charset="0"/>
              <a:cs typeface="Times New Roman" panose="02020603050405020304" pitchFamily="18" charset="0"/>
            </a:endParaRPr>
          </a:p>
          <a:p>
            <a:r>
              <a:rPr lang="fr-FR" sz="1400" dirty="0">
                <a:latin typeface="Marianne" panose="02000000000000000000" pitchFamily="2" charset="0"/>
                <a:cs typeface="Times New Roman" panose="02020603050405020304" pitchFamily="18" charset="0"/>
              </a:rPr>
              <a:t>Contributions jusqu’à mi-septembre 2023 : trajectoire-adaptation@ecologie.gouv.fr</a:t>
            </a:r>
          </a:p>
          <a:p>
            <a:r>
              <a:rPr lang="fr-FR" dirty="0"/>
              <a:t> </a:t>
            </a:r>
          </a:p>
          <a:p>
            <a:pPr marL="1200150" lvl="2" indent="-285750" algn="just">
              <a:lnSpc>
                <a:spcPct val="107000"/>
              </a:lnSpc>
              <a:spcBef>
                <a:spcPts val="300"/>
              </a:spcBef>
              <a:buFont typeface="Symbol" panose="05050102010706020507" pitchFamily="18" charset="2"/>
              <a:buChar char="Þ"/>
            </a:pPr>
            <a:endParaRPr lang="fr-FR" sz="1400" dirty="0">
              <a:latin typeface="Marianne" panose="02000000000000000000" pitchFamily="50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Bef>
                <a:spcPts val="300"/>
              </a:spcBef>
              <a:buFont typeface="Symbol" panose="05050102010706020507" pitchFamily="18" charset="2"/>
              <a:buChar char="Þ"/>
            </a:pPr>
            <a:endParaRPr lang="fr-FR" sz="1600" dirty="0">
              <a:latin typeface="Marianne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endParaRPr lang="fr-FR" sz="1200" dirty="0">
              <a:latin typeface="Marianne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e la date 1"/>
          <p:cNvSpPr>
            <a:spLocks noGrp="1"/>
          </p:cNvSpPr>
          <p:nvPr>
            <p:ph type="dt" sz="half" idx="4294967295"/>
          </p:nvPr>
        </p:nvSpPr>
        <p:spPr>
          <a:xfrm>
            <a:off x="7614000" y="4829753"/>
            <a:ext cx="1170000" cy="3600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 dirty="0"/>
              <a:t>11/07/2023</a:t>
            </a:r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294195" y="4797574"/>
            <a:ext cx="5904000" cy="360000"/>
          </a:xfrm>
          <a:prstGeom prst="rect">
            <a:avLst/>
          </a:prstGeom>
        </p:spPr>
        <p:txBody>
          <a:bodyPr/>
          <a:lstStyle/>
          <a:p>
            <a:r>
              <a:rPr lang="fr-FR" sz="750" b="1" dirty="0"/>
              <a:t>Direction générale de l’énergie et du </a:t>
            </a:r>
            <a:r>
              <a:rPr lang="fr-FR" dirty="0"/>
              <a:t>climat / Bureau de l’adaptation au changement climatique</a:t>
            </a:r>
            <a:endParaRPr lang="fr-FR" sz="750" b="1" dirty="0"/>
          </a:p>
        </p:txBody>
      </p:sp>
      <p:sp>
        <p:nvSpPr>
          <p:cNvPr id="8" name="Rectangle 7"/>
          <p:cNvSpPr/>
          <p:nvPr/>
        </p:nvSpPr>
        <p:spPr>
          <a:xfrm>
            <a:off x="1475656" y="307748"/>
            <a:ext cx="69690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spc="-1" dirty="0"/>
              <a:t>Consultation publique sur la proposition de trajectoire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819102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261807" y="1192945"/>
            <a:ext cx="7911730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fr-FR" sz="1200" dirty="0">
              <a:latin typeface="Marianne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>
              <a:latin typeface="Marianne" panose="02000000000000000000" pitchFamily="2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BE627C-BEA7-5246-AC1C-78BC2574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07504" y="2701047"/>
            <a:ext cx="2912708" cy="2007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r-FR" sz="1300" dirty="0">
                <a:latin typeface="Marianne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Mise à jour des services climatiques pour mettre à la disposition de tous les projections climatiques locales selon les différents niveaux de réchauffement</a:t>
            </a:r>
          </a:p>
          <a:p>
            <a:pPr marL="342900" lvl="0" indent="-342900" algn="just">
              <a:lnSpc>
                <a:spcPct val="107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endParaRPr lang="fr-FR" sz="800" dirty="0">
              <a:latin typeface="Marianne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endParaRPr lang="fr-FR" sz="1200" dirty="0">
              <a:latin typeface="Marianne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900" baseline="30000" dirty="0"/>
              <a:t>1</a:t>
            </a:r>
            <a:r>
              <a:rPr lang="fr-FR" sz="900" dirty="0"/>
              <a:t> : 99</a:t>
            </a:r>
            <a:r>
              <a:rPr lang="fr-FR" sz="900" baseline="30000" dirty="0"/>
              <a:t>ème</a:t>
            </a:r>
            <a:r>
              <a:rPr lang="fr-FR" sz="900" dirty="0"/>
              <a:t> centile des précipitations quotidiennes</a:t>
            </a:r>
            <a:endParaRPr lang="fr-FR" sz="900" dirty="0">
              <a:latin typeface="Marianne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e la date 1"/>
          <p:cNvSpPr>
            <a:spLocks noGrp="1"/>
          </p:cNvSpPr>
          <p:nvPr>
            <p:ph type="dt" sz="half" idx="4294967295"/>
          </p:nvPr>
        </p:nvSpPr>
        <p:spPr>
          <a:xfrm>
            <a:off x="7614000" y="4829753"/>
            <a:ext cx="1170000" cy="3600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 dirty="0"/>
              <a:t>11/07/2023</a:t>
            </a:r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294195" y="4797574"/>
            <a:ext cx="5904000" cy="360000"/>
          </a:xfrm>
          <a:prstGeom prst="rect">
            <a:avLst/>
          </a:prstGeom>
        </p:spPr>
        <p:txBody>
          <a:bodyPr/>
          <a:lstStyle/>
          <a:p>
            <a:r>
              <a:rPr lang="fr-FR" sz="750" b="1" dirty="0"/>
              <a:t>Direction générale de l’énergie et du </a:t>
            </a:r>
            <a:r>
              <a:rPr lang="fr-FR" dirty="0"/>
              <a:t>climat / Bureau de l’adaptation au changement climatique</a:t>
            </a:r>
            <a:endParaRPr lang="fr-FR" sz="750" b="1" dirty="0"/>
          </a:p>
        </p:txBody>
      </p:sp>
      <p:sp>
        <p:nvSpPr>
          <p:cNvPr id="8" name="Rectangle 7"/>
          <p:cNvSpPr/>
          <p:nvPr/>
        </p:nvSpPr>
        <p:spPr>
          <a:xfrm>
            <a:off x="294195" y="1308932"/>
            <a:ext cx="27260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spc="-1" dirty="0"/>
              <a:t>Déclinaison opérationnelle de la trajectoire</a:t>
            </a:r>
            <a:endParaRPr lang="fr-FR" sz="20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212" y="489137"/>
            <a:ext cx="5022316" cy="209024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5213" y="3009417"/>
            <a:ext cx="4515180" cy="166447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644464" y="86996"/>
            <a:ext cx="1146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Paris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585212" y="2683867"/>
            <a:ext cx="1146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Grand Est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996699" y="3098525"/>
            <a:ext cx="17983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78301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261807" y="1192945"/>
            <a:ext cx="7911730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fr-FR" sz="1200" dirty="0">
              <a:latin typeface="Marianne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>
              <a:latin typeface="Marianne" panose="02000000000000000000" pitchFamily="2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BE627C-BEA7-5246-AC1C-78BC2574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439812" y="1453726"/>
            <a:ext cx="8357623" cy="2705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r-FR" sz="1400" dirty="0">
                <a:latin typeface="Marianne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Scénario de référence pour la préparation du 3</a:t>
            </a:r>
            <a:r>
              <a:rPr lang="fr-FR" sz="1400" baseline="30000" dirty="0">
                <a:latin typeface="Marianne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ème</a:t>
            </a:r>
            <a:r>
              <a:rPr lang="fr-FR" sz="1400" dirty="0">
                <a:latin typeface="Marianne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plan national d’adaptation au changement climatique (PNACC-3) : identification fine des impacts attendus, des actions à mettre en place, du calendrier et des financements nécessaires. </a:t>
            </a:r>
          </a:p>
          <a:p>
            <a:pPr marL="342900" lvl="0" indent="-342900" algn="just">
              <a:lnSpc>
                <a:spcPct val="107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endParaRPr lang="fr-FR" sz="1400" dirty="0">
              <a:latin typeface="Marianne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r-FR" sz="1400" dirty="0">
                <a:latin typeface="Marianne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chantiers (intégrant la biodiversité) :</a:t>
            </a:r>
          </a:p>
          <a:p>
            <a:pPr marL="800100" lvl="1" indent="-342900" algn="just">
              <a:lnSpc>
                <a:spcPct val="107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sz="1400" dirty="0">
                <a:latin typeface="Marianne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adapter les infrastructures et services publics</a:t>
            </a:r>
          </a:p>
          <a:p>
            <a:pPr marL="800100" lvl="1" indent="-342900" algn="just">
              <a:lnSpc>
                <a:spcPct val="107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sz="1400" dirty="0">
                <a:latin typeface="Marianne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accompagner l’adaptation des collectivités territoriales </a:t>
            </a:r>
          </a:p>
          <a:p>
            <a:pPr marL="800100" lvl="1" indent="-342900" algn="just">
              <a:lnSpc>
                <a:spcPct val="107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sz="1400" dirty="0">
                <a:latin typeface="Marianne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s’assurer de la résilience de l’activité économique</a:t>
            </a:r>
          </a:p>
          <a:p>
            <a:pPr marL="342900" indent="-3429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endParaRPr lang="fr-FR" sz="1400" dirty="0">
              <a:latin typeface="Marianne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endParaRPr lang="fr-FR" sz="1400" dirty="0">
              <a:latin typeface="Marianne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294195" y="4797574"/>
            <a:ext cx="5904000" cy="360000"/>
          </a:xfrm>
          <a:prstGeom prst="rect">
            <a:avLst/>
          </a:prstGeom>
        </p:spPr>
        <p:txBody>
          <a:bodyPr/>
          <a:lstStyle/>
          <a:p>
            <a:r>
              <a:rPr lang="fr-FR" sz="750" b="1" dirty="0"/>
              <a:t>Direction générale de l’énergie et du climat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661" y="4769876"/>
            <a:ext cx="1231499" cy="359695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755576" y="3219822"/>
            <a:ext cx="5364408" cy="36004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475656" y="307748"/>
            <a:ext cx="5174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spc="-1" dirty="0"/>
              <a:t>Déclinaison opérationnelle de la TRACC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190044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dirty="0"/>
              <a:t>11/07/2023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dirty="0"/>
              <a:t>Direction générale de l’énergie et du climat / Bureau de l’adaptation au changement climatique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2"/>
          </p:nvPr>
        </p:nvSpPr>
        <p:spPr>
          <a:xfrm>
            <a:off x="1691680" y="180000"/>
            <a:ext cx="7092320" cy="360000"/>
          </a:xfrm>
        </p:spPr>
        <p:txBody>
          <a:bodyPr/>
          <a:lstStyle/>
          <a:p>
            <a:pPr marL="0" lvl="1" indent="0" algn="l">
              <a:lnSpc>
                <a:spcPct val="107000"/>
              </a:lnSpc>
              <a:spcBef>
                <a:spcPts val="300"/>
              </a:spcBef>
              <a:buClrTx/>
              <a:buSzTx/>
              <a:buNone/>
            </a:pPr>
            <a:r>
              <a:rPr lang="fr-FR" sz="2000" b="1" spc="-1" dirty="0"/>
              <a:t>S’assurer de la résilience de l’activité économique</a:t>
            </a:r>
          </a:p>
          <a:p>
            <a:endParaRPr lang="fr-FR" dirty="0"/>
          </a:p>
        </p:txBody>
      </p:sp>
      <p:sp>
        <p:nvSpPr>
          <p:cNvPr id="8" name="Espace réservé du texte 5"/>
          <p:cNvSpPr txBox="1">
            <a:spLocks/>
          </p:cNvSpPr>
          <p:nvPr/>
        </p:nvSpPr>
        <p:spPr bwMode="gray">
          <a:xfrm>
            <a:off x="237438" y="1409942"/>
            <a:ext cx="8424000" cy="7775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2889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825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276225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730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/>
            <a:r>
              <a:rPr lang="fr-FR" sz="1600" b="1" dirty="0"/>
              <a:t>Etat des lieux du PNACC-2</a:t>
            </a:r>
          </a:p>
          <a:p>
            <a:pPr marL="228600" indent="0"/>
            <a:r>
              <a:rPr lang="fr-FR" sz="1600" dirty="0"/>
              <a:t>Des actions ambitieuses mais une mise en œuvre perfectible, notamment avec des acteurs économiques mobilisés de façon très hétérogène. </a:t>
            </a:r>
          </a:p>
          <a:p>
            <a:pPr marL="228600" indent="0"/>
            <a:endParaRPr lang="fr-FR" sz="1800" dirty="0"/>
          </a:p>
          <a:p>
            <a:pPr marL="228600" indent="0"/>
            <a:endParaRPr lang="fr-FR" sz="180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idx="1"/>
          </p:nvPr>
        </p:nvSpPr>
        <p:spPr>
          <a:xfrm>
            <a:off x="333968" y="2555759"/>
            <a:ext cx="8424000" cy="2574000"/>
          </a:xfrm>
        </p:spPr>
        <p:txBody>
          <a:bodyPr/>
          <a:lstStyle/>
          <a:p>
            <a:endParaRPr lang="fr-FR" sz="1600" dirty="0"/>
          </a:p>
          <a:p>
            <a:r>
              <a:rPr lang="fr-FR" sz="1600" b="1" dirty="0"/>
              <a:t>Etat des lieux général</a:t>
            </a:r>
          </a:p>
          <a:p>
            <a:r>
              <a:rPr lang="fr-FR" sz="1600" dirty="0"/>
              <a:t>La difficulté de s’approprier ce sujet complexe mène à une sous-estimation</a:t>
            </a:r>
          </a:p>
          <a:p>
            <a:pPr marL="971550" lvl="1" indent="-285750">
              <a:buFontTx/>
              <a:buChar char="-"/>
            </a:pPr>
            <a:r>
              <a:rPr lang="fr-FR" sz="1600" dirty="0"/>
              <a:t>des risques</a:t>
            </a:r>
          </a:p>
          <a:p>
            <a:pPr marL="971550" lvl="1" indent="-285750">
              <a:buFontTx/>
              <a:buChar char="-"/>
            </a:pPr>
            <a:r>
              <a:rPr lang="fr-FR" sz="1600" dirty="0"/>
              <a:t>du temps nécessaire à la préparation et la mise en œuvre. </a:t>
            </a:r>
          </a:p>
          <a:p>
            <a:pPr marL="514350" indent="-285750">
              <a:buFontTx/>
              <a:buChar char="-"/>
            </a:pPr>
            <a:endParaRPr lang="fr-FR" sz="1600" dirty="0"/>
          </a:p>
          <a:p>
            <a:pPr marL="228600" indent="0"/>
            <a:r>
              <a:rPr lang="fr-FR" sz="1600" dirty="0"/>
              <a:t>Risque d’actions trop tardives et sous-optimales en termes d’efficacité et de coût. </a:t>
            </a:r>
          </a:p>
          <a:p>
            <a:pPr marL="228600" indent="0"/>
            <a:r>
              <a:rPr lang="fr-FR" sz="1600" dirty="0"/>
              <a:t> </a:t>
            </a:r>
          </a:p>
          <a:p>
            <a:pPr marL="514350" indent="-285750">
              <a:buFontTx/>
              <a:buChar char="-"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711358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dirty="0"/>
              <a:t>11/07/2023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dirty="0"/>
              <a:t>Direction générale de l’énergie et du climat / Bureau de l’adaptation au changement climatique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2"/>
          </p:nvPr>
        </p:nvSpPr>
        <p:spPr>
          <a:xfrm>
            <a:off x="1691680" y="180000"/>
            <a:ext cx="7092320" cy="360000"/>
          </a:xfrm>
        </p:spPr>
        <p:txBody>
          <a:bodyPr/>
          <a:lstStyle/>
          <a:p>
            <a:pPr marL="0" lvl="1" indent="0" algn="l">
              <a:lnSpc>
                <a:spcPct val="107000"/>
              </a:lnSpc>
              <a:spcBef>
                <a:spcPts val="300"/>
              </a:spcBef>
              <a:buClrTx/>
              <a:buSzTx/>
              <a:buNone/>
            </a:pPr>
            <a:r>
              <a:rPr lang="fr-FR" sz="2000" b="1" spc="-1" dirty="0"/>
              <a:t>S’assurer de la résilience de l’activité économique</a:t>
            </a:r>
          </a:p>
          <a:p>
            <a:endParaRPr lang="fr-FR" dirty="0"/>
          </a:p>
        </p:txBody>
      </p:sp>
      <p:sp>
        <p:nvSpPr>
          <p:cNvPr id="8" name="Espace réservé du texte 5"/>
          <p:cNvSpPr txBox="1">
            <a:spLocks/>
          </p:cNvSpPr>
          <p:nvPr/>
        </p:nvSpPr>
        <p:spPr bwMode="gray">
          <a:xfrm>
            <a:off x="251520" y="987574"/>
            <a:ext cx="7704236" cy="7775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2889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825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276225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730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/>
            <a:r>
              <a:rPr lang="fr-FR" sz="1800" b="1" dirty="0"/>
              <a:t>Impact économique</a:t>
            </a:r>
          </a:p>
          <a:p>
            <a:pPr marL="168275" lvl="1" indent="0" algn="just">
              <a:spcBef>
                <a:spcPts val="0"/>
              </a:spcBef>
              <a:buNone/>
            </a:pPr>
            <a:endParaRPr lang="fr-FR" sz="1600" dirty="0"/>
          </a:p>
          <a:p>
            <a:pPr marL="168275" lvl="1" indent="0" algn="just">
              <a:spcBef>
                <a:spcPts val="0"/>
              </a:spcBef>
              <a:buNone/>
            </a:pPr>
            <a:r>
              <a:rPr lang="fr-FR" sz="1600" dirty="0"/>
              <a:t>Le coût des événements climatiques survenus en 2022 en France devrait s'élever à 10,6 Mds€ (France Assureurs).</a:t>
            </a:r>
          </a:p>
          <a:p>
            <a:pPr marL="168275" lvl="1" indent="0" algn="just">
              <a:spcBef>
                <a:spcPts val="0"/>
              </a:spcBef>
              <a:buNone/>
            </a:pPr>
            <a:r>
              <a:rPr lang="fr-FR" sz="1600" dirty="0"/>
              <a:t>Les pertes annuelles dues aux évènements climatiques pourraient augmenter de 35% à 60%, si +2°C sont atteints en 2050, soit un surcoût de 24 milliards d’euros pour 35% de pertes tous périls confondus (CCR, COVEA)</a:t>
            </a:r>
          </a:p>
          <a:p>
            <a:pPr marL="0" algn="just"/>
            <a:endParaRPr lang="fr-FR" sz="1600" dirty="0"/>
          </a:p>
          <a:p>
            <a:pPr marL="168275" lvl="1" indent="0" algn="just">
              <a:spcBef>
                <a:spcPts val="0"/>
              </a:spcBef>
              <a:buNone/>
            </a:pPr>
            <a:r>
              <a:rPr lang="fr-FR" sz="1600" dirty="0"/>
              <a:t>La France pourrait perdre en moyenne 1% à 10% de son PIB tous les ans, si +2 °C sont atteints entre 2050 et 2070, soit l’équivalent de 450 fois le coût des inondations dues à la tempête Alex au cours des 50 prochaines années (</a:t>
            </a:r>
            <a:r>
              <a:rPr lang="fr-FR" sz="1600" dirty="0" err="1"/>
              <a:t>SwissRe</a:t>
            </a:r>
            <a:r>
              <a:rPr lang="fr-FR" sz="1600" dirty="0"/>
              <a:t> Institute, Deloitte)</a:t>
            </a:r>
          </a:p>
          <a:p>
            <a:pPr marL="168275" lvl="1" indent="0" algn="just">
              <a:spcBef>
                <a:spcPts val="0"/>
              </a:spcBef>
              <a:buNone/>
            </a:pPr>
            <a:endParaRPr lang="fr-FR" sz="1600" dirty="0"/>
          </a:p>
          <a:p>
            <a:pPr marL="168275" lvl="1" indent="0" algn="just">
              <a:spcBef>
                <a:spcPts val="0"/>
              </a:spcBef>
              <a:buNone/>
            </a:pPr>
            <a:r>
              <a:rPr lang="fr-FR" sz="1600" dirty="0"/>
              <a:t>Pour les cultures de blé tendre d'hiver, orge d'hiver et prairies : 22 %  de pertes économiques annuelles moyennes des agriculteurs à + 2 °C (CCR).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691091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dirty="0"/>
              <a:t>11/07/2023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dirty="0"/>
              <a:t>Direction générale de l’énergie et du climat / Bureau de l’adaptation au changement climatique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18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263727" y="2643758"/>
            <a:ext cx="8424000" cy="2736304"/>
          </a:xfrm>
        </p:spPr>
        <p:txBody>
          <a:bodyPr/>
          <a:lstStyle/>
          <a:p>
            <a:pPr marL="228600" indent="0"/>
            <a:r>
              <a:rPr lang="fr-FR" sz="1800" b="1" dirty="0"/>
              <a:t>Axes de travail</a:t>
            </a:r>
          </a:p>
          <a:p>
            <a:r>
              <a:rPr lang="fr-FR" sz="1400" dirty="0"/>
              <a:t>- Etude de vulnérabilité et diagnostic individuel des entreprises / Plan d’adaptation et plan de continuité d’activité, </a:t>
            </a:r>
          </a:p>
          <a:p>
            <a:r>
              <a:rPr lang="fr-FR" sz="1400" dirty="0"/>
              <a:t>- Articulation avec l’objectif de réindustrialisation, viabilité des investissements</a:t>
            </a:r>
          </a:p>
          <a:p>
            <a:r>
              <a:rPr lang="fr-FR" sz="1400" dirty="0"/>
              <a:t>- Accompagnement des filières / entreprises pour leur montée en compétence</a:t>
            </a:r>
          </a:p>
          <a:p>
            <a:r>
              <a:rPr lang="fr-FR" sz="1400" dirty="0"/>
              <a:t>- Capacité d’investissement</a:t>
            </a:r>
          </a:p>
          <a:p>
            <a:pPr marL="228600" indent="0"/>
            <a:r>
              <a:rPr lang="fr-FR" sz="1400" dirty="0"/>
              <a:t>- Conditions de travail</a:t>
            </a:r>
          </a:p>
          <a:p>
            <a:endParaRPr lang="fr-FR" sz="1400" dirty="0"/>
          </a:p>
          <a:p>
            <a:pPr>
              <a:buFont typeface="Arial" panose="020B0604020202020204" pitchFamily="34" charset="0"/>
              <a:buChar char="•"/>
            </a:pPr>
            <a:endParaRPr lang="fr-FR" sz="140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2"/>
          </p:nvPr>
        </p:nvSpPr>
        <p:spPr>
          <a:xfrm>
            <a:off x="1691680" y="180000"/>
            <a:ext cx="7092320" cy="360000"/>
          </a:xfrm>
        </p:spPr>
        <p:txBody>
          <a:bodyPr/>
          <a:lstStyle/>
          <a:p>
            <a:pPr marL="0" lvl="1" indent="0" algn="l">
              <a:lnSpc>
                <a:spcPct val="107000"/>
              </a:lnSpc>
              <a:spcBef>
                <a:spcPts val="300"/>
              </a:spcBef>
              <a:buClrTx/>
              <a:buSzTx/>
              <a:buNone/>
            </a:pPr>
            <a:r>
              <a:rPr lang="fr-FR" sz="2000" b="1" spc="-1" dirty="0"/>
              <a:t>S’assurer de la résilience de l’activité économique</a:t>
            </a:r>
          </a:p>
          <a:p>
            <a:endParaRPr lang="fr-FR" dirty="0"/>
          </a:p>
        </p:txBody>
      </p:sp>
      <p:sp>
        <p:nvSpPr>
          <p:cNvPr id="8" name="Espace réservé du texte 5"/>
          <p:cNvSpPr txBox="1">
            <a:spLocks/>
          </p:cNvSpPr>
          <p:nvPr/>
        </p:nvSpPr>
        <p:spPr bwMode="gray">
          <a:xfrm>
            <a:off x="252140" y="1275606"/>
            <a:ext cx="7704236" cy="7775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2889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825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276225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730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/>
            <a:r>
              <a:rPr lang="fr-FR" sz="1800" b="1" dirty="0"/>
              <a:t>Objectifs du Groupe de travail</a:t>
            </a:r>
          </a:p>
          <a:p>
            <a:pPr marL="228600" indent="0"/>
            <a:r>
              <a:rPr lang="fr-FR" sz="1400" dirty="0"/>
              <a:t>- Définir les modalités de mise en œuvre de la TRACC par les acteurs économiques et l’accompagnement des filières</a:t>
            </a:r>
          </a:p>
          <a:p>
            <a:pPr marL="228600" indent="0"/>
            <a:r>
              <a:rPr lang="fr-FR" sz="1400" dirty="0"/>
              <a:t>- Identifier les principaux enjeux, proposer des mesures pour le PNACC-3</a:t>
            </a:r>
          </a:p>
          <a:p>
            <a:pPr marL="228600" indent="0"/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337367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dirty="0"/>
              <a:t>11/07/2023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dirty="0"/>
              <a:t>Direction générale de l’énergie et du climat / Bureau de l’adaptation au changement climatique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19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72957"/>
            <a:ext cx="6407451" cy="536494"/>
          </a:xfrm>
          <a:prstGeom prst="rect">
            <a:avLst/>
          </a:prstGeom>
        </p:spPr>
      </p:pic>
      <p:sp>
        <p:nvSpPr>
          <p:cNvPr id="8" name="Espace réservé du texte 5"/>
          <p:cNvSpPr txBox="1">
            <a:spLocks/>
          </p:cNvSpPr>
          <p:nvPr/>
        </p:nvSpPr>
        <p:spPr bwMode="gray">
          <a:xfrm>
            <a:off x="360000" y="3579862"/>
            <a:ext cx="8424000" cy="7775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2889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825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276225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730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/>
            <a:r>
              <a:rPr lang="fr-FR" sz="1800" b="1" dirty="0"/>
              <a:t>Calendrier :</a:t>
            </a:r>
            <a:r>
              <a:rPr lang="fr-FR" sz="2400" b="1" dirty="0"/>
              <a:t> </a:t>
            </a:r>
            <a:r>
              <a:rPr lang="fr-FR" sz="1800" dirty="0"/>
              <a:t>prochain GT en septembre 2023 </a:t>
            </a:r>
          </a:p>
        </p:txBody>
      </p:sp>
      <p:sp>
        <p:nvSpPr>
          <p:cNvPr id="9" name="Rectangle 8"/>
          <p:cNvSpPr/>
          <p:nvPr/>
        </p:nvSpPr>
        <p:spPr>
          <a:xfrm>
            <a:off x="467544" y="1405992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Organisation</a:t>
            </a:r>
          </a:p>
          <a:p>
            <a:r>
              <a:rPr lang="fr-FR" dirty="0"/>
              <a:t>- Analyse par filière/secteur satisfaisante ?</a:t>
            </a:r>
          </a:p>
          <a:p>
            <a:r>
              <a:rPr lang="fr-FR" dirty="0"/>
              <a:t>- Nécessité de la compléter par une focale sur les acteurs économiques qui manquent de capacités d’adaptation (p.ex. les acteurs économiques de petite taille sans l’appui d’un organisme de filière) ?</a:t>
            </a:r>
          </a:p>
        </p:txBody>
      </p:sp>
    </p:spTree>
    <p:extLst>
      <p:ext uri="{BB962C8B-B14F-4D97-AF65-F5344CB8AC3E}">
        <p14:creationId xmlns:p14="http://schemas.microsoft.com/office/powerpoint/2010/main" val="2069559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83989" y="2643758"/>
            <a:ext cx="8604488" cy="1923504"/>
          </a:xfrm>
        </p:spPr>
        <p:txBody>
          <a:bodyPr/>
          <a:lstStyle/>
          <a:p>
            <a:r>
              <a:rPr lang="fr-FR" dirty="0"/>
              <a:t>Chantier TRACC : s’assurer de la résilience de l’activité économique</a:t>
            </a:r>
          </a:p>
          <a:p>
            <a:endParaRPr lang="fr-FR" dirty="0"/>
          </a:p>
          <a:p>
            <a:pPr lvl="1"/>
            <a:r>
              <a:rPr lang="fr-FR" dirty="0"/>
              <a:t>Marie </a:t>
            </a:r>
            <a:r>
              <a:rPr lang="fr-FR" dirty="0" err="1"/>
              <a:t>Carrega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11/07/2023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Direction générale de l’énergie et du climat / Bureau de l’adaptation au changement climatique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dirty="0"/>
              <a:t>11/07/2023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dirty="0"/>
              <a:t>Direction générale de l’énergie et du climat / Bureau de l’adaptation au changement climatique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20</a:t>
            </a:fld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059832" y="2427734"/>
            <a:ext cx="20882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/>
              <a:t>Tour de table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1660321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261807" y="1192945"/>
            <a:ext cx="7911730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fr-FR" sz="1200" dirty="0">
              <a:latin typeface="Marianne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>
              <a:latin typeface="Marianne" panose="02000000000000000000" pitchFamily="2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BE627C-BEA7-5246-AC1C-78BC2574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329505" y="1693082"/>
            <a:ext cx="71069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fr-FR" sz="14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400" dirty="0"/>
              <a:t>Trajectoire de réchauffement de référence pour l’adaptation au changement climatique (TRACC) et climat correspondant en France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400" dirty="0"/>
              <a:t>Objectifs et organisation du groupe de travail </a:t>
            </a:r>
          </a:p>
          <a:p>
            <a:pPr lvl="0"/>
            <a:endParaRPr lang="fr-FR" sz="14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400" dirty="0"/>
              <a:t>Calendrier de travail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400" dirty="0"/>
              <a:t>Tour de table</a:t>
            </a:r>
          </a:p>
          <a:p>
            <a:endParaRPr lang="fr-FR" sz="1400" dirty="0">
              <a:latin typeface="Marianne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294195" y="4797574"/>
            <a:ext cx="5904000" cy="360000"/>
          </a:xfrm>
          <a:prstGeom prst="rect">
            <a:avLst/>
          </a:prstGeom>
        </p:spPr>
        <p:txBody>
          <a:bodyPr/>
          <a:lstStyle/>
          <a:p>
            <a:r>
              <a:rPr lang="fr-FR" sz="750" b="1" dirty="0"/>
              <a:t>Direction générale de l’énergie et du climat </a:t>
            </a:r>
            <a:r>
              <a:rPr lang="fr-FR" dirty="0"/>
              <a:t>/ Bureau de l’adaptation au changement climatique</a:t>
            </a:r>
            <a:endParaRPr lang="fr-FR" sz="75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787" y="4797574"/>
            <a:ext cx="1231499" cy="3596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75656" y="307748"/>
            <a:ext cx="19287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/>
              <a:t>Ordre du jour </a:t>
            </a:r>
          </a:p>
        </p:txBody>
      </p:sp>
    </p:spTree>
    <p:extLst>
      <p:ext uri="{BB962C8B-B14F-4D97-AF65-F5344CB8AC3E}">
        <p14:creationId xmlns:p14="http://schemas.microsoft.com/office/powerpoint/2010/main" val="1313933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2400" y="2355726"/>
            <a:ext cx="8424000" cy="720000"/>
          </a:xfrm>
        </p:spPr>
        <p:txBody>
          <a:bodyPr/>
          <a:lstStyle/>
          <a:p>
            <a:r>
              <a:rPr lang="fr-FR" dirty="0"/>
              <a:t>La Trajectoire de réchauffement </a:t>
            </a:r>
            <a:r>
              <a:rPr lang="fr-FR"/>
              <a:t>de référence </a:t>
            </a:r>
            <a:r>
              <a:rPr lang="fr-FR" dirty="0"/>
              <a:t>pour l’adaptation au changement climatique 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11/07/2023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9" name="Espace réservé du pied de page 20"/>
          <p:cNvSpPr txBox="1">
            <a:spLocks/>
          </p:cNvSpPr>
          <p:nvPr/>
        </p:nvSpPr>
        <p:spPr>
          <a:xfrm>
            <a:off x="512400" y="4935900"/>
            <a:ext cx="5904000" cy="36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750" b="1" dirty="0"/>
              <a:t>Direction générale de l’énergie et du climat / Bureau de l’adaptation au changement climatique</a:t>
            </a:r>
          </a:p>
        </p:txBody>
      </p:sp>
    </p:spTree>
    <p:extLst>
      <p:ext uri="{BB962C8B-B14F-4D97-AF65-F5344CB8AC3E}">
        <p14:creationId xmlns:p14="http://schemas.microsoft.com/office/powerpoint/2010/main" val="3035139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395709" y="328130"/>
            <a:ext cx="3576644" cy="32657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endParaRPr lang="fr-FR" sz="2358" b="1" spc="-1" dirty="0">
              <a:latin typeface="Marianne"/>
            </a:endParaRPr>
          </a:p>
          <a:p>
            <a:endParaRPr lang="fr-FR" sz="2358" b="1" spc="-1" dirty="0">
              <a:latin typeface="Marianne"/>
            </a:endParaRPr>
          </a:p>
          <a:p>
            <a:endParaRPr lang="fr-FR" sz="2358" b="1" spc="-1" dirty="0">
              <a:latin typeface="Marianne"/>
            </a:endParaRPr>
          </a:p>
          <a:p>
            <a:endParaRPr lang="fr-FR" sz="2358" b="1" spc="-1" dirty="0">
              <a:latin typeface="Marianne"/>
            </a:endParaRPr>
          </a:p>
          <a:p>
            <a:endParaRPr lang="fr-FR" sz="2358" b="1" spc="-1" dirty="0">
              <a:latin typeface="Marianne"/>
            </a:endParaRPr>
          </a:p>
          <a:p>
            <a:r>
              <a:rPr lang="fr-FR" sz="2358" b="1" spc="-1" dirty="0">
                <a:latin typeface="Marianne"/>
              </a:rPr>
              <a:t>Un réchauffement </a:t>
            </a:r>
          </a:p>
          <a:p>
            <a:r>
              <a:rPr lang="fr-FR" sz="2358" b="1" spc="-1" dirty="0">
                <a:latin typeface="Marianne"/>
              </a:rPr>
              <a:t>sans précédent</a:t>
            </a:r>
          </a:p>
          <a:p>
            <a:r>
              <a:rPr lang="fr-FR" sz="2358" b="1" spc="-1" dirty="0">
                <a:latin typeface="Marianne"/>
              </a:rPr>
              <a:t>depuis plus de</a:t>
            </a:r>
          </a:p>
          <a:p>
            <a:r>
              <a:rPr lang="fr-FR" sz="2358" b="1" spc="-1" dirty="0">
                <a:latin typeface="Marianne"/>
              </a:rPr>
              <a:t>100 000 ans…</a:t>
            </a:r>
            <a:endParaRPr lang="fr-FR" sz="2358" spc="-1" dirty="0">
              <a:latin typeface="Arial"/>
            </a:endParaRPr>
          </a:p>
        </p:txBody>
      </p:sp>
      <p:pic>
        <p:nvPicPr>
          <p:cNvPr id="119" name="Image 118"/>
          <p:cNvPicPr/>
          <p:nvPr/>
        </p:nvPicPr>
        <p:blipFill>
          <a:blip r:embed="rId2"/>
          <a:stretch/>
        </p:blipFill>
        <p:spPr>
          <a:xfrm>
            <a:off x="3602874" y="304335"/>
            <a:ext cx="4478819" cy="4478819"/>
          </a:xfrm>
          <a:prstGeom prst="rect">
            <a:avLst/>
          </a:prstGeom>
          <a:ln>
            <a:noFill/>
          </a:ln>
        </p:spPr>
      </p:pic>
      <p:sp>
        <p:nvSpPr>
          <p:cNvPr id="120" name="CustomShape 2"/>
          <p:cNvSpPr/>
          <p:nvPr/>
        </p:nvSpPr>
        <p:spPr>
          <a:xfrm>
            <a:off x="4765373" y="1960981"/>
            <a:ext cx="1492940" cy="40556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CustomShape 3"/>
          <p:cNvSpPr/>
          <p:nvPr/>
        </p:nvSpPr>
        <p:spPr>
          <a:xfrm>
            <a:off x="3566628" y="1492940"/>
            <a:ext cx="663529" cy="315176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CustomShape 4"/>
          <p:cNvSpPr/>
          <p:nvPr/>
        </p:nvSpPr>
        <p:spPr>
          <a:xfrm>
            <a:off x="3068981" y="1492940"/>
            <a:ext cx="497647" cy="315176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CustomShape 5"/>
          <p:cNvSpPr/>
          <p:nvPr/>
        </p:nvSpPr>
        <p:spPr>
          <a:xfrm>
            <a:off x="4147215" y="1990586"/>
            <a:ext cx="663529" cy="24882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CustomShape 6"/>
          <p:cNvSpPr/>
          <p:nvPr/>
        </p:nvSpPr>
        <p:spPr>
          <a:xfrm>
            <a:off x="5575337" y="3651870"/>
            <a:ext cx="1161175" cy="24882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7"/>
          <p:cNvSpPr/>
          <p:nvPr/>
        </p:nvSpPr>
        <p:spPr>
          <a:xfrm>
            <a:off x="5575500" y="1474654"/>
            <a:ext cx="1824704" cy="3317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8"/>
          <p:cNvSpPr/>
          <p:nvPr/>
        </p:nvSpPr>
        <p:spPr>
          <a:xfrm>
            <a:off x="4064274" y="2156469"/>
            <a:ext cx="331764" cy="1658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ustomShape 9"/>
          <p:cNvSpPr/>
          <p:nvPr/>
        </p:nvSpPr>
        <p:spPr>
          <a:xfrm>
            <a:off x="4727803" y="2285452"/>
            <a:ext cx="663529" cy="1658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CustomShape 10"/>
          <p:cNvSpPr/>
          <p:nvPr/>
        </p:nvSpPr>
        <p:spPr>
          <a:xfrm>
            <a:off x="3602873" y="1244116"/>
            <a:ext cx="627283" cy="323470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CustomShape 11"/>
          <p:cNvSpPr/>
          <p:nvPr/>
        </p:nvSpPr>
        <p:spPr>
          <a:xfrm>
            <a:off x="7133094" y="2472014"/>
            <a:ext cx="414705" cy="1658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CustomShape 12"/>
          <p:cNvSpPr/>
          <p:nvPr/>
        </p:nvSpPr>
        <p:spPr>
          <a:xfrm>
            <a:off x="7536835" y="2472014"/>
            <a:ext cx="248823" cy="165882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CustomShape 13"/>
          <p:cNvSpPr/>
          <p:nvPr/>
        </p:nvSpPr>
        <p:spPr>
          <a:xfrm>
            <a:off x="6994478" y="1508779"/>
            <a:ext cx="497647" cy="1658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5" tIns="40817" rIns="81635" bIns="40817" anchor="ctr">
            <a:noAutofit/>
          </a:bodyPr>
          <a:lstStyle/>
          <a:p>
            <a:pPr algn="ctr"/>
            <a:r>
              <a:rPr lang="fr-FR" sz="1270" spc="-1" dirty="0">
                <a:latin typeface="Arial"/>
              </a:rPr>
              <a:t>1,1 °C</a:t>
            </a:r>
          </a:p>
        </p:txBody>
      </p:sp>
      <p:sp>
        <p:nvSpPr>
          <p:cNvPr id="16" name="Espace réservé du pied de page 20"/>
          <p:cNvSpPr txBox="1">
            <a:spLocks/>
          </p:cNvSpPr>
          <p:nvPr/>
        </p:nvSpPr>
        <p:spPr>
          <a:xfrm>
            <a:off x="360000" y="4783500"/>
            <a:ext cx="5904000" cy="36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750" b="1" dirty="0"/>
              <a:t>Direction générale de l’énergie et du climat / Bureau de l’adaptation au changement climatique</a:t>
            </a:r>
          </a:p>
        </p:txBody>
      </p:sp>
      <p:sp>
        <p:nvSpPr>
          <p:cNvPr id="17" name="Espace réservé du numéro de diapositive 10"/>
          <p:cNvSpPr txBox="1">
            <a:spLocks/>
          </p:cNvSpPr>
          <p:nvPr/>
        </p:nvSpPr>
        <p:spPr>
          <a:xfrm>
            <a:off x="6264000" y="4783500"/>
            <a:ext cx="1350000" cy="36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3122C9-A0B9-462F-8757-0847AD287B63}" type="slidenum">
              <a:rPr lang="fr-FR" sz="750" b="1" smtClean="0"/>
              <a:pPr/>
              <a:t>5</a:t>
            </a:fld>
            <a:endParaRPr lang="fr-FR" sz="750" b="1" dirty="0"/>
          </a:p>
        </p:txBody>
      </p:sp>
      <p:sp>
        <p:nvSpPr>
          <p:cNvPr id="18" name="Espace réservé de la date 3"/>
          <p:cNvSpPr txBox="1">
            <a:spLocks/>
          </p:cNvSpPr>
          <p:nvPr/>
        </p:nvSpPr>
        <p:spPr>
          <a:xfrm>
            <a:off x="7614000" y="4783500"/>
            <a:ext cx="1170000" cy="36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750" b="1" cap="all" dirty="0"/>
              <a:t>11/07/2023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2121277" y="4331511"/>
            <a:ext cx="1584325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100" dirty="0">
                <a:cs typeface="Lucida Sans Unicode" panose="020B0602030504020204" pitchFamily="34" charset="0"/>
              </a:rPr>
              <a:t>Source : GIEC, 2022</a:t>
            </a:r>
          </a:p>
          <a:p>
            <a:pPr>
              <a:buClrTx/>
              <a:buFontTx/>
              <a:buNone/>
            </a:pPr>
            <a:endParaRPr lang="fr-FR" altLang="fr-FR" sz="1100" dirty="0"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268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539552" y="2033099"/>
            <a:ext cx="2664296" cy="7257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r>
              <a:rPr lang="fr-FR" sz="2358" b="1" spc="-1" dirty="0">
                <a:latin typeface="Marianne"/>
              </a:rPr>
              <a:t>… y compris en France</a:t>
            </a:r>
            <a:endParaRPr lang="fr-FR" sz="2358" spc="-1" dirty="0">
              <a:latin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4808115"/>
            <a:ext cx="8712968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50" b="1" dirty="0"/>
              <a:t>Direction générale de l’énergie et du climat / Bureau de l’adaptation au changement climatique		6	                          11/07/2023</a:t>
            </a:r>
          </a:p>
        </p:txBody>
      </p:sp>
      <p:pic>
        <p:nvPicPr>
          <p:cNvPr id="1026" name="Picture 2" descr="Records de chaleur battus en 2022 et écart par rapport aux précédents record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9502"/>
            <a:ext cx="4350965" cy="435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453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374702" y="-168164"/>
            <a:ext cx="8500156" cy="44987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150000"/>
              </a:lnSpc>
              <a:spcBef>
                <a:spcPts val="2057"/>
              </a:spcBef>
              <a:spcAft>
                <a:spcPts val="1543"/>
              </a:spcAft>
            </a:pPr>
            <a:br>
              <a:rPr sz="1633" dirty="0"/>
            </a:br>
            <a:r>
              <a:rPr lang="fr-FR" sz="2358" b="1" spc="-1" dirty="0">
                <a:latin typeface="Marianne"/>
              </a:rPr>
              <a:t>Quel sera le climat futur ?</a:t>
            </a:r>
          </a:p>
          <a:p>
            <a:pPr algn="ctr">
              <a:lnSpc>
                <a:spcPct val="150000"/>
              </a:lnSpc>
              <a:spcBef>
                <a:spcPts val="2057"/>
              </a:spcBef>
              <a:spcAft>
                <a:spcPts val="1543"/>
              </a:spcAft>
            </a:pPr>
            <a:br>
              <a:rPr sz="1633" dirty="0"/>
            </a:br>
            <a:br>
              <a:rPr sz="1633" dirty="0"/>
            </a:br>
            <a:br>
              <a:rPr sz="1633" dirty="0"/>
            </a:br>
            <a:br>
              <a:rPr sz="1633" dirty="0"/>
            </a:br>
            <a:br>
              <a:rPr sz="1633" dirty="0"/>
            </a:br>
            <a:br>
              <a:rPr sz="1633" dirty="0"/>
            </a:br>
            <a:br>
              <a:rPr sz="1633" dirty="0"/>
            </a:br>
            <a:endParaRPr lang="fr-FR" sz="2358" spc="-1" dirty="0">
              <a:latin typeface="Arial"/>
            </a:endParaRPr>
          </a:p>
        </p:txBody>
      </p:sp>
      <p:pic>
        <p:nvPicPr>
          <p:cNvPr id="153" name="Image 152"/>
          <p:cNvPicPr/>
          <p:nvPr/>
        </p:nvPicPr>
        <p:blipFill>
          <a:blip r:embed="rId2"/>
          <a:srcRect r="47058"/>
          <a:stretch/>
        </p:blipFill>
        <p:spPr>
          <a:xfrm>
            <a:off x="1741923" y="1266974"/>
            <a:ext cx="4478493" cy="3377727"/>
          </a:xfrm>
          <a:prstGeom prst="rect">
            <a:avLst/>
          </a:prstGeom>
          <a:ln>
            <a:noFill/>
          </a:ln>
        </p:spPr>
      </p:pic>
      <p:pic>
        <p:nvPicPr>
          <p:cNvPr id="154" name="Image 153"/>
          <p:cNvPicPr/>
          <p:nvPr/>
        </p:nvPicPr>
        <p:blipFill>
          <a:blip r:embed="rId2"/>
          <a:srcRect l="82342" b="29797"/>
          <a:stretch/>
        </p:blipFill>
        <p:spPr>
          <a:xfrm>
            <a:off x="6562240" y="1635646"/>
            <a:ext cx="1532141" cy="2397672"/>
          </a:xfrm>
          <a:prstGeom prst="rect">
            <a:avLst/>
          </a:prstGeom>
          <a:ln>
            <a:noFill/>
          </a:ln>
        </p:spPr>
      </p:pic>
      <p:pic>
        <p:nvPicPr>
          <p:cNvPr id="155" name="Image 154"/>
          <p:cNvPicPr/>
          <p:nvPr/>
        </p:nvPicPr>
        <p:blipFill>
          <a:blip r:embed="rId3"/>
          <a:stretch/>
        </p:blipFill>
        <p:spPr>
          <a:xfrm>
            <a:off x="5142509" y="1743953"/>
            <a:ext cx="995293" cy="2405292"/>
          </a:xfrm>
          <a:prstGeom prst="rect">
            <a:avLst/>
          </a:prstGeom>
          <a:ln>
            <a:noFill/>
          </a:ln>
        </p:spPr>
      </p:pic>
      <p:sp>
        <p:nvSpPr>
          <p:cNvPr id="156" name="CustomShape 2"/>
          <p:cNvSpPr/>
          <p:nvPr/>
        </p:nvSpPr>
        <p:spPr>
          <a:xfrm>
            <a:off x="1493100" y="3089393"/>
            <a:ext cx="497647" cy="14531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5" tIns="40817" rIns="81635" bIns="40817" anchor="ctr">
            <a:noAutofit/>
          </a:bodyPr>
          <a:lstStyle/>
          <a:p>
            <a:pPr algn="ctr"/>
            <a:r>
              <a:rPr lang="fr-FR" sz="1270" spc="-1">
                <a:latin typeface="Arial"/>
              </a:rPr>
              <a:t>1,5 °C</a:t>
            </a:r>
          </a:p>
        </p:txBody>
      </p:sp>
      <p:sp>
        <p:nvSpPr>
          <p:cNvPr id="157" name="Line 3"/>
          <p:cNvSpPr/>
          <p:nvPr/>
        </p:nvSpPr>
        <p:spPr>
          <a:xfrm>
            <a:off x="2073688" y="3151762"/>
            <a:ext cx="4146728" cy="0"/>
          </a:xfrm>
          <a:prstGeom prst="line">
            <a:avLst/>
          </a:prstGeom>
          <a:ln>
            <a:solidFill>
              <a:srgbClr val="000000"/>
            </a:solidFill>
            <a:custDash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290533" y="4428167"/>
            <a:ext cx="1584325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100" dirty="0">
                <a:cs typeface="Lucida Sans Unicode" panose="020B0602030504020204" pitchFamily="34" charset="0"/>
              </a:rPr>
              <a:t>Source : GIEC, 2022</a:t>
            </a:r>
          </a:p>
          <a:p>
            <a:pPr>
              <a:buClrTx/>
              <a:buFontTx/>
              <a:buNone/>
            </a:pPr>
            <a:endParaRPr lang="fr-FR" altLang="fr-FR" sz="1100" dirty="0">
              <a:cs typeface="Lucida Sans Unicode" panose="020B0602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504" y="4808115"/>
            <a:ext cx="8712968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50" b="1" dirty="0"/>
              <a:t>Direction générale de l’énergie et du climat / Bureau de l’adaptation au changement climatique		7	                          11/07/2023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741758" y="427427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2040</a:t>
            </a:r>
          </a:p>
        </p:txBody>
      </p:sp>
    </p:spTree>
    <p:extLst>
      <p:ext uri="{BB962C8B-B14F-4D97-AF65-F5344CB8AC3E}">
        <p14:creationId xmlns:p14="http://schemas.microsoft.com/office/powerpoint/2010/main" val="305788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/>
      <p:bldP spid="8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374702" y="-168164"/>
            <a:ext cx="8500156" cy="44987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150000"/>
              </a:lnSpc>
              <a:spcBef>
                <a:spcPts val="2057"/>
              </a:spcBef>
              <a:spcAft>
                <a:spcPts val="1543"/>
              </a:spcAft>
            </a:pPr>
            <a:br>
              <a:rPr sz="1633" dirty="0"/>
            </a:br>
            <a:r>
              <a:rPr lang="fr-FR" sz="2358" b="1" spc="-1" dirty="0">
                <a:latin typeface="Marianne"/>
              </a:rPr>
              <a:t>Quel sera le climat futur ?</a:t>
            </a:r>
          </a:p>
          <a:p>
            <a:pPr algn="ctr">
              <a:lnSpc>
                <a:spcPct val="150000"/>
              </a:lnSpc>
              <a:spcBef>
                <a:spcPts val="2057"/>
              </a:spcBef>
              <a:spcAft>
                <a:spcPts val="1543"/>
              </a:spcAft>
            </a:pPr>
            <a:br>
              <a:rPr sz="1633" dirty="0"/>
            </a:br>
            <a:br>
              <a:rPr sz="1633" dirty="0"/>
            </a:br>
            <a:br>
              <a:rPr sz="1633" dirty="0"/>
            </a:br>
            <a:br>
              <a:rPr sz="1633" dirty="0"/>
            </a:br>
            <a:br>
              <a:rPr sz="1633" dirty="0"/>
            </a:br>
            <a:br>
              <a:rPr sz="1633" dirty="0"/>
            </a:br>
            <a:br>
              <a:rPr sz="1633" dirty="0"/>
            </a:br>
            <a:endParaRPr lang="fr-FR" sz="2358" spc="-1" dirty="0">
              <a:latin typeface="Arial"/>
            </a:endParaRPr>
          </a:p>
        </p:txBody>
      </p:sp>
      <p:pic>
        <p:nvPicPr>
          <p:cNvPr id="159" name="Image 158"/>
          <p:cNvPicPr/>
          <p:nvPr/>
        </p:nvPicPr>
        <p:blipFill>
          <a:blip r:embed="rId2"/>
          <a:stretch/>
        </p:blipFill>
        <p:spPr>
          <a:xfrm>
            <a:off x="248984" y="1278077"/>
            <a:ext cx="8460318" cy="3377727"/>
          </a:xfrm>
          <a:prstGeom prst="rect">
            <a:avLst/>
          </a:prstGeom>
          <a:ln>
            <a:noFill/>
          </a:ln>
        </p:spPr>
      </p:pic>
      <p:sp>
        <p:nvSpPr>
          <p:cNvPr id="160" name="CustomShape 2"/>
          <p:cNvSpPr/>
          <p:nvPr/>
        </p:nvSpPr>
        <p:spPr>
          <a:xfrm>
            <a:off x="83101" y="3089393"/>
            <a:ext cx="497647" cy="14531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5" tIns="40817" rIns="81635" bIns="40817" anchor="ctr">
            <a:noAutofit/>
          </a:bodyPr>
          <a:lstStyle/>
          <a:p>
            <a:pPr algn="ctr"/>
            <a:r>
              <a:rPr lang="fr-FR" sz="1270" spc="-1">
                <a:latin typeface="Arial"/>
              </a:rPr>
              <a:t>1,5 °C</a:t>
            </a:r>
          </a:p>
        </p:txBody>
      </p:sp>
      <p:sp>
        <p:nvSpPr>
          <p:cNvPr id="161" name="Line 3"/>
          <p:cNvSpPr/>
          <p:nvPr/>
        </p:nvSpPr>
        <p:spPr>
          <a:xfrm>
            <a:off x="663689" y="3151762"/>
            <a:ext cx="6552347" cy="0"/>
          </a:xfrm>
          <a:prstGeom prst="line">
            <a:avLst/>
          </a:prstGeom>
          <a:ln>
            <a:solidFill>
              <a:srgbClr val="000000"/>
            </a:solidFill>
            <a:custDash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559675" y="4439270"/>
            <a:ext cx="1584325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100" dirty="0">
                <a:cs typeface="Lucida Sans Unicode" panose="020B0602030504020204" pitchFamily="34" charset="0"/>
              </a:rPr>
              <a:t>Source : GIEC, 2022</a:t>
            </a:r>
          </a:p>
          <a:p>
            <a:pPr>
              <a:buClrTx/>
              <a:buFontTx/>
              <a:buNone/>
            </a:pPr>
            <a:endParaRPr lang="fr-FR" altLang="fr-FR" sz="1100" dirty="0">
              <a:cs typeface="Lucida Sans Unicode" panose="020B0602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4808115"/>
            <a:ext cx="8712968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50" b="1" dirty="0"/>
              <a:t>Direction générale de l’énergie et du climat / Bureau de l’adaptation au changement climatique 		8	                                                          11/07/2023</a:t>
            </a:r>
          </a:p>
        </p:txBody>
      </p:sp>
    </p:spTree>
    <p:extLst>
      <p:ext uri="{BB962C8B-B14F-4D97-AF65-F5344CB8AC3E}">
        <p14:creationId xmlns:p14="http://schemas.microsoft.com/office/powerpoint/2010/main" val="291183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414866" y="1713448"/>
            <a:ext cx="8500156" cy="382457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br>
              <a:rPr sz="1633" dirty="0"/>
            </a:br>
            <a:r>
              <a:rPr lang="fr-FR" sz="2358" b="1" spc="-1" dirty="0">
                <a:solidFill>
                  <a:srgbClr val="000000"/>
                </a:solidFill>
                <a:latin typeface="Marianne"/>
                <a:ea typeface="Marianne"/>
              </a:rPr>
              <a:t>Toute augmentation</a:t>
            </a:r>
            <a:br>
              <a:rPr sz="1633" dirty="0"/>
            </a:br>
            <a:r>
              <a:rPr lang="fr-FR" sz="2358" b="1" spc="-1" dirty="0">
                <a:solidFill>
                  <a:srgbClr val="000000"/>
                </a:solidFill>
                <a:latin typeface="Marianne"/>
                <a:ea typeface="Marianne"/>
              </a:rPr>
              <a:t>du réchauffement </a:t>
            </a:r>
          </a:p>
          <a:p>
            <a:r>
              <a:rPr lang="fr-FR" sz="2358" b="1" spc="-1" dirty="0">
                <a:solidFill>
                  <a:srgbClr val="000000"/>
                </a:solidFill>
                <a:latin typeface="Marianne"/>
                <a:ea typeface="Marianne"/>
              </a:rPr>
              <a:t>mondial implique des </a:t>
            </a:r>
          </a:p>
          <a:p>
            <a:r>
              <a:rPr lang="fr-FR" sz="2358" b="1" spc="-1" dirty="0">
                <a:solidFill>
                  <a:srgbClr val="000000"/>
                </a:solidFill>
                <a:latin typeface="Marianne"/>
                <a:ea typeface="Marianne"/>
              </a:rPr>
              <a:t>risques accrus</a:t>
            </a:r>
            <a:br>
              <a:rPr sz="1633" dirty="0"/>
            </a:br>
            <a:br>
              <a:rPr sz="1633" dirty="0"/>
            </a:br>
            <a:br>
              <a:rPr sz="1633" dirty="0"/>
            </a:br>
            <a:br>
              <a:rPr sz="1633" dirty="0"/>
            </a:br>
            <a:br>
              <a:rPr sz="1633" dirty="0"/>
            </a:br>
            <a:br>
              <a:rPr sz="1633" dirty="0"/>
            </a:br>
            <a:br>
              <a:rPr sz="1633" dirty="0"/>
            </a:br>
            <a:br>
              <a:rPr sz="1633" dirty="0"/>
            </a:br>
            <a:endParaRPr lang="fr-FR" sz="2358" spc="-1" dirty="0">
              <a:latin typeface="Arial"/>
            </a:endParaRPr>
          </a:p>
        </p:txBody>
      </p:sp>
      <p:pic>
        <p:nvPicPr>
          <p:cNvPr id="164" name="Image 163"/>
          <p:cNvPicPr/>
          <p:nvPr/>
        </p:nvPicPr>
        <p:blipFill>
          <a:blip r:embed="rId2"/>
          <a:stretch/>
        </p:blipFill>
        <p:spPr>
          <a:xfrm>
            <a:off x="3779912" y="580151"/>
            <a:ext cx="4932383" cy="4011867"/>
          </a:xfrm>
          <a:prstGeom prst="rect">
            <a:avLst/>
          </a:prstGeom>
          <a:ln>
            <a:noFill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39552" y="4375921"/>
            <a:ext cx="1944216" cy="60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100" dirty="0">
                <a:cs typeface="Lucida Sans Unicode" panose="020B0602030504020204" pitchFamily="34" charset="0"/>
              </a:rPr>
              <a:t>Source : Météo-France d’après GIEC, 2022</a:t>
            </a:r>
          </a:p>
          <a:p>
            <a:pPr>
              <a:buClrTx/>
              <a:buFontTx/>
              <a:buNone/>
            </a:pPr>
            <a:endParaRPr lang="fr-FR" altLang="fr-FR" sz="1100" dirty="0">
              <a:cs typeface="Lucida Sans Unicode" panose="020B06020305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4808115"/>
            <a:ext cx="8712968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50" b="1" dirty="0"/>
              <a:t>Direction générale de l’énergie et du climat / Bureau de l’adaptation au changement climatique 		9	                          11/07/2023</a:t>
            </a:r>
          </a:p>
        </p:txBody>
      </p:sp>
    </p:spTree>
    <p:extLst>
      <p:ext uri="{BB962C8B-B14F-4D97-AF65-F5344CB8AC3E}">
        <p14:creationId xmlns:p14="http://schemas.microsoft.com/office/powerpoint/2010/main" val="2656251568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GOUVERNEMENT PPT">
      <a:majorFont>
        <a:latin typeface="Marianne"/>
        <a:ea typeface=""/>
        <a:cs typeface=""/>
      </a:majorFont>
      <a:minorFont>
        <a:latin typeface="Marian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ppt_ministeriel_marianne</Template>
  <TotalTime>1069</TotalTime>
  <Words>1471</Words>
  <Application>Microsoft Macintosh PowerPoint</Application>
  <PresentationFormat>Affichage à l'écran (16:9)</PresentationFormat>
  <Paragraphs>177</Paragraphs>
  <Slides>20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Calibri</vt:lpstr>
      <vt:lpstr>Marianne</vt:lpstr>
      <vt:lpstr>Symbol</vt:lpstr>
      <vt:lpstr>Wingdings</vt:lpstr>
      <vt:lpstr>MINISTÈRIEL</vt:lpstr>
      <vt:lpstr>Présentation PowerPoint</vt:lpstr>
      <vt:lpstr>Présentation PowerPoint</vt:lpstr>
      <vt:lpstr>Présentation PowerPoint</vt:lpstr>
      <vt:lpstr>La Trajectoire de réchauffement de référence pour l’adaptation au changement climatique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FONDEVILLE Coralie</dc:creator>
  <cp:lastModifiedBy>Magali CHAUMONT</cp:lastModifiedBy>
  <cp:revision>104</cp:revision>
  <cp:lastPrinted>2023-07-05T12:40:43Z</cp:lastPrinted>
  <dcterms:created xsi:type="dcterms:W3CDTF">2020-02-27T14:35:46Z</dcterms:created>
  <dcterms:modified xsi:type="dcterms:W3CDTF">2023-08-28T08:38:55Z</dcterms:modified>
</cp:coreProperties>
</file>