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6" r:id="rId3"/>
    <p:sldId id="258" r:id="rId4"/>
    <p:sldId id="259" r:id="rId5"/>
    <p:sldId id="260" r:id="rId6"/>
    <p:sldId id="261" r:id="rId7"/>
    <p:sldId id="263"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94660"/>
  </p:normalViewPr>
  <p:slideViewPr>
    <p:cSldViewPr snapToGrid="0">
      <p:cViewPr varScale="1">
        <p:scale>
          <a:sx n="108" d="100"/>
          <a:sy n="108" d="100"/>
        </p:scale>
        <p:origin x="65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9B7E4F-1E34-40EC-B19F-53B9B5AA40F5}" type="datetimeFigureOut">
              <a:rPr lang="fr-FR" smtClean="0"/>
              <a:t>11/07/2023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EA92FC-BDBE-4796-B1A7-4E09D508AF33}" type="slidenum">
              <a:rPr lang="fr-FR" smtClean="0"/>
              <a:t>‹N°›</a:t>
            </a:fld>
            <a:endParaRPr lang="fr-FR"/>
          </a:p>
        </p:txBody>
      </p:sp>
    </p:spTree>
    <p:extLst>
      <p:ext uri="{BB962C8B-B14F-4D97-AF65-F5344CB8AC3E}">
        <p14:creationId xmlns:p14="http://schemas.microsoft.com/office/powerpoint/2010/main" val="3826419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3CEB00F-AF14-2C48-94E6-C352200B2D16}" type="slidenum">
              <a:rPr lang="fr-FR" smtClean="0"/>
              <a:t>1</a:t>
            </a:fld>
            <a:endParaRPr lang="fr-FR"/>
          </a:p>
        </p:txBody>
      </p:sp>
    </p:spTree>
    <p:extLst>
      <p:ext uri="{BB962C8B-B14F-4D97-AF65-F5344CB8AC3E}">
        <p14:creationId xmlns:p14="http://schemas.microsoft.com/office/powerpoint/2010/main" val="1558865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0FB4E7B6-4249-46D2-AFAD-39BB7BEB7E88}" type="datetimeFigureOut">
              <a:rPr lang="fr-FR" smtClean="0"/>
              <a:t>11/07/2023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E4D749-F8E5-4E66-9033-EAB1F61AE20C}" type="slidenum">
              <a:rPr lang="fr-FR" smtClean="0"/>
              <a:t>‹N°›</a:t>
            </a:fld>
            <a:endParaRPr lang="fr-FR"/>
          </a:p>
        </p:txBody>
      </p:sp>
    </p:spTree>
    <p:extLst>
      <p:ext uri="{BB962C8B-B14F-4D97-AF65-F5344CB8AC3E}">
        <p14:creationId xmlns:p14="http://schemas.microsoft.com/office/powerpoint/2010/main" val="390590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FB4E7B6-4249-46D2-AFAD-39BB7BEB7E88}" type="datetimeFigureOut">
              <a:rPr lang="fr-FR" smtClean="0"/>
              <a:t>11/07/2023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E4D749-F8E5-4E66-9033-EAB1F61AE20C}" type="slidenum">
              <a:rPr lang="fr-FR" smtClean="0"/>
              <a:t>‹N°›</a:t>
            </a:fld>
            <a:endParaRPr lang="fr-FR"/>
          </a:p>
        </p:txBody>
      </p:sp>
    </p:spTree>
    <p:extLst>
      <p:ext uri="{BB962C8B-B14F-4D97-AF65-F5344CB8AC3E}">
        <p14:creationId xmlns:p14="http://schemas.microsoft.com/office/powerpoint/2010/main" val="3213130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FB4E7B6-4249-46D2-AFAD-39BB7BEB7E88}" type="datetimeFigureOut">
              <a:rPr lang="fr-FR" smtClean="0"/>
              <a:t>11/07/2023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E4D749-F8E5-4E66-9033-EAB1F61AE20C}" type="slidenum">
              <a:rPr lang="fr-FR" smtClean="0"/>
              <a:t>‹N°›</a:t>
            </a:fld>
            <a:endParaRPr lang="fr-FR"/>
          </a:p>
        </p:txBody>
      </p:sp>
    </p:spTree>
    <p:extLst>
      <p:ext uri="{BB962C8B-B14F-4D97-AF65-F5344CB8AC3E}">
        <p14:creationId xmlns:p14="http://schemas.microsoft.com/office/powerpoint/2010/main" val="32934465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240000" cy="240000"/>
          </a:xfrm>
          <a:ln>
            <a:solidFill>
              <a:schemeClr val="tx1">
                <a:alpha val="0"/>
              </a:schemeClr>
            </a:solidFill>
          </a:ln>
        </p:spPr>
        <p:txBody>
          <a:bodyPr/>
          <a:lstStyle>
            <a:lvl1pPr>
              <a:defRPr sz="133">
                <a:solidFill>
                  <a:schemeClr val="tx1">
                    <a:alpha val="0"/>
                  </a:schemeClr>
                </a:solidFill>
              </a:defRPr>
            </a:lvl1pPr>
          </a:lstStyle>
          <a:p>
            <a:r>
              <a:rPr lang="fr-FR" dirty="0"/>
              <a:t>Titre</a:t>
            </a:r>
          </a:p>
        </p:txBody>
      </p:sp>
      <p:sp>
        <p:nvSpPr>
          <p:cNvPr id="3" name="Espace réservé du pied de page 2"/>
          <p:cNvSpPr>
            <a:spLocks noGrp="1"/>
          </p:cNvSpPr>
          <p:nvPr>
            <p:ph type="ftr" sz="quarter" idx="11"/>
          </p:nvPr>
        </p:nvSpPr>
        <p:spPr bwMode="gray"/>
        <p:txBody>
          <a:bodyPr/>
          <a:lstStyle/>
          <a:p>
            <a:r>
              <a:rPr lang="fr-FR"/>
              <a:t>Direction interministérielle de la transformation publique</a:t>
            </a:r>
            <a:endParaRPr lang="fr-FR" dirty="0"/>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480000" y="3128061"/>
            <a:ext cx="11232000" cy="2769600"/>
          </a:xfrm>
        </p:spPr>
        <p:txBody>
          <a:bodyPr/>
          <a:lstStyle>
            <a:lvl1pPr>
              <a:lnSpc>
                <a:spcPct val="90000"/>
              </a:lnSpc>
              <a:spcAft>
                <a:spcPts val="0"/>
              </a:spcAft>
              <a:defRPr sz="4333" b="1" cap="all" baseline="0"/>
            </a:lvl1pPr>
            <a:lvl2pPr marL="0" indent="0">
              <a:spcBef>
                <a:spcPts val="667"/>
              </a:spcBef>
              <a:spcAft>
                <a:spcPts val="0"/>
              </a:spcAft>
              <a:buNone/>
              <a:defRPr sz="2467"/>
            </a:lvl2pPr>
          </a:lstStyle>
          <a:p>
            <a:pPr lvl="0"/>
            <a:r>
              <a:rPr lang="fr-FR" dirty="0"/>
              <a:t>Titre</a:t>
            </a:r>
          </a:p>
          <a:p>
            <a:pPr lvl="1"/>
            <a:r>
              <a:rPr lang="fr-FR" dirty="0"/>
              <a:t>Sous-titre</a:t>
            </a:r>
          </a:p>
        </p:txBody>
      </p:sp>
      <p:cxnSp>
        <p:nvCxnSpPr>
          <p:cNvPr id="12" name="Connecteur droit 11"/>
          <p:cNvCxnSpPr/>
          <p:nvPr userDrawn="1"/>
        </p:nvCxnSpPr>
        <p:spPr bwMode="gray">
          <a:xfrm>
            <a:off x="480000" y="6379200"/>
            <a:ext cx="11232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Imag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240000" y="239999"/>
            <a:ext cx="2884069" cy="1920000"/>
          </a:xfrm>
          <a:prstGeom prst="rect">
            <a:avLst/>
          </a:prstGeom>
        </p:spPr>
      </p:pic>
      <p:pic>
        <p:nvPicPr>
          <p:cNvPr id="4" name="Image 3">
            <a:extLst>
              <a:ext uri="{FF2B5EF4-FFF2-40B4-BE49-F238E27FC236}">
                <a16:creationId xmlns:a16="http://schemas.microsoft.com/office/drawing/2014/main" id="{7BD82384-B084-F3A6-E5B8-3AF1342C587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991851" y="133861"/>
            <a:ext cx="1200149" cy="894873"/>
          </a:xfrm>
          <a:prstGeom prst="rect">
            <a:avLst/>
          </a:prstGeom>
        </p:spPr>
      </p:pic>
    </p:spTree>
    <p:extLst>
      <p:ext uri="{BB962C8B-B14F-4D97-AF65-F5344CB8AC3E}">
        <p14:creationId xmlns:p14="http://schemas.microsoft.com/office/powerpoint/2010/main" val="2242384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FB4E7B6-4249-46D2-AFAD-39BB7BEB7E88}" type="datetimeFigureOut">
              <a:rPr lang="fr-FR" smtClean="0"/>
              <a:t>11/07/2023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E4D749-F8E5-4E66-9033-EAB1F61AE20C}" type="slidenum">
              <a:rPr lang="fr-FR" smtClean="0"/>
              <a:t>‹N°›</a:t>
            </a:fld>
            <a:endParaRPr lang="fr-FR"/>
          </a:p>
        </p:txBody>
      </p:sp>
    </p:spTree>
    <p:extLst>
      <p:ext uri="{BB962C8B-B14F-4D97-AF65-F5344CB8AC3E}">
        <p14:creationId xmlns:p14="http://schemas.microsoft.com/office/powerpoint/2010/main" val="3445071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0FB4E7B6-4249-46D2-AFAD-39BB7BEB7E88}" type="datetimeFigureOut">
              <a:rPr lang="fr-FR" smtClean="0"/>
              <a:t>11/07/2023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E4D749-F8E5-4E66-9033-EAB1F61AE20C}" type="slidenum">
              <a:rPr lang="fr-FR" smtClean="0"/>
              <a:t>‹N°›</a:t>
            </a:fld>
            <a:endParaRPr lang="fr-FR"/>
          </a:p>
        </p:txBody>
      </p:sp>
    </p:spTree>
    <p:extLst>
      <p:ext uri="{BB962C8B-B14F-4D97-AF65-F5344CB8AC3E}">
        <p14:creationId xmlns:p14="http://schemas.microsoft.com/office/powerpoint/2010/main" val="629012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0FB4E7B6-4249-46D2-AFAD-39BB7BEB7E88}" type="datetimeFigureOut">
              <a:rPr lang="fr-FR" smtClean="0"/>
              <a:t>11/07/2023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2E4D749-F8E5-4E66-9033-EAB1F61AE20C}" type="slidenum">
              <a:rPr lang="fr-FR" smtClean="0"/>
              <a:t>‹N°›</a:t>
            </a:fld>
            <a:endParaRPr lang="fr-FR"/>
          </a:p>
        </p:txBody>
      </p:sp>
    </p:spTree>
    <p:extLst>
      <p:ext uri="{BB962C8B-B14F-4D97-AF65-F5344CB8AC3E}">
        <p14:creationId xmlns:p14="http://schemas.microsoft.com/office/powerpoint/2010/main" val="879375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FB4E7B6-4249-46D2-AFAD-39BB7BEB7E88}" type="datetimeFigureOut">
              <a:rPr lang="fr-FR" smtClean="0"/>
              <a:t>11/07/2023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2E4D749-F8E5-4E66-9033-EAB1F61AE20C}" type="slidenum">
              <a:rPr lang="fr-FR" smtClean="0"/>
              <a:t>‹N°›</a:t>
            </a:fld>
            <a:endParaRPr lang="fr-FR"/>
          </a:p>
        </p:txBody>
      </p:sp>
    </p:spTree>
    <p:extLst>
      <p:ext uri="{BB962C8B-B14F-4D97-AF65-F5344CB8AC3E}">
        <p14:creationId xmlns:p14="http://schemas.microsoft.com/office/powerpoint/2010/main" val="3517551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0FB4E7B6-4249-46D2-AFAD-39BB7BEB7E88}" type="datetimeFigureOut">
              <a:rPr lang="fr-FR" smtClean="0"/>
              <a:t>11/07/2023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2E4D749-F8E5-4E66-9033-EAB1F61AE20C}" type="slidenum">
              <a:rPr lang="fr-FR" smtClean="0"/>
              <a:t>‹N°›</a:t>
            </a:fld>
            <a:endParaRPr lang="fr-FR"/>
          </a:p>
        </p:txBody>
      </p:sp>
    </p:spTree>
    <p:extLst>
      <p:ext uri="{BB962C8B-B14F-4D97-AF65-F5344CB8AC3E}">
        <p14:creationId xmlns:p14="http://schemas.microsoft.com/office/powerpoint/2010/main" val="3432745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FB4E7B6-4249-46D2-AFAD-39BB7BEB7E88}" type="datetimeFigureOut">
              <a:rPr lang="fr-FR" smtClean="0"/>
              <a:t>11/07/2023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2E4D749-F8E5-4E66-9033-EAB1F61AE20C}" type="slidenum">
              <a:rPr lang="fr-FR" smtClean="0"/>
              <a:t>‹N°›</a:t>
            </a:fld>
            <a:endParaRPr lang="fr-FR"/>
          </a:p>
        </p:txBody>
      </p:sp>
    </p:spTree>
    <p:extLst>
      <p:ext uri="{BB962C8B-B14F-4D97-AF65-F5344CB8AC3E}">
        <p14:creationId xmlns:p14="http://schemas.microsoft.com/office/powerpoint/2010/main" val="1789744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0FB4E7B6-4249-46D2-AFAD-39BB7BEB7E88}" type="datetimeFigureOut">
              <a:rPr lang="fr-FR" smtClean="0"/>
              <a:t>11/07/2023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2E4D749-F8E5-4E66-9033-EAB1F61AE20C}" type="slidenum">
              <a:rPr lang="fr-FR" smtClean="0"/>
              <a:t>‹N°›</a:t>
            </a:fld>
            <a:endParaRPr lang="fr-FR"/>
          </a:p>
        </p:txBody>
      </p:sp>
    </p:spTree>
    <p:extLst>
      <p:ext uri="{BB962C8B-B14F-4D97-AF65-F5344CB8AC3E}">
        <p14:creationId xmlns:p14="http://schemas.microsoft.com/office/powerpoint/2010/main" val="4018000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0FB4E7B6-4249-46D2-AFAD-39BB7BEB7E88}" type="datetimeFigureOut">
              <a:rPr lang="fr-FR" smtClean="0"/>
              <a:t>11/07/2023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2E4D749-F8E5-4E66-9033-EAB1F61AE20C}" type="slidenum">
              <a:rPr lang="fr-FR" smtClean="0"/>
              <a:t>‹N°›</a:t>
            </a:fld>
            <a:endParaRPr lang="fr-FR"/>
          </a:p>
        </p:txBody>
      </p:sp>
    </p:spTree>
    <p:extLst>
      <p:ext uri="{BB962C8B-B14F-4D97-AF65-F5344CB8AC3E}">
        <p14:creationId xmlns:p14="http://schemas.microsoft.com/office/powerpoint/2010/main" val="450654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B4E7B6-4249-46D2-AFAD-39BB7BEB7E88}" type="datetimeFigureOut">
              <a:rPr lang="fr-FR" smtClean="0"/>
              <a:t>11/07/2023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E4D749-F8E5-4E66-9033-EAB1F61AE20C}" type="slidenum">
              <a:rPr lang="fr-FR" smtClean="0"/>
              <a:t>‹N°›</a:t>
            </a:fld>
            <a:endParaRPr lang="fr-FR"/>
          </a:p>
        </p:txBody>
      </p:sp>
    </p:spTree>
    <p:extLst>
      <p:ext uri="{BB962C8B-B14F-4D97-AF65-F5344CB8AC3E}">
        <p14:creationId xmlns:p14="http://schemas.microsoft.com/office/powerpoint/2010/main" val="32677607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pass.sports.gouv.f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fr-FR" dirty="0" err="1"/>
              <a:t>Ee</a:t>
            </a:r>
            <a:r>
              <a:rPr lang="fr-FR" dirty="0"/>
              <a:t>’’’</a:t>
            </a:r>
          </a:p>
        </p:txBody>
      </p:sp>
      <p:sp>
        <p:nvSpPr>
          <p:cNvPr id="5" name="Espace réservé du numéro de diapositive 4"/>
          <p:cNvSpPr>
            <a:spLocks noGrp="1"/>
          </p:cNvSpPr>
          <p:nvPr>
            <p:ph type="sldNum" sz="quarter" idx="12"/>
          </p:nvPr>
        </p:nvSpPr>
        <p:spPr/>
        <p:txBody>
          <a:bodyPr/>
          <a:lstStyle/>
          <a:p>
            <a:pPr algn="r"/>
            <a:fld id="{733122C9-A0B9-462F-8757-0847AD287B63}" type="slidenum">
              <a:rPr lang="fr-FR">
                <a:solidFill>
                  <a:srgbClr val="000000"/>
                </a:solidFill>
              </a:rPr>
              <a:pPr algn="r"/>
              <a:t>1</a:t>
            </a:fld>
            <a:endParaRPr lang="fr-FR" dirty="0">
              <a:solidFill>
                <a:srgbClr val="000000"/>
              </a:solidFill>
            </a:endParaRPr>
          </a:p>
        </p:txBody>
      </p:sp>
      <p:sp>
        <p:nvSpPr>
          <p:cNvPr id="6" name="Espace réservé du texte 5"/>
          <p:cNvSpPr>
            <a:spLocks noGrp="1"/>
          </p:cNvSpPr>
          <p:nvPr>
            <p:ph type="body" sz="quarter" idx="13"/>
          </p:nvPr>
        </p:nvSpPr>
        <p:spPr>
          <a:xfrm>
            <a:off x="494216" y="2852936"/>
            <a:ext cx="11232000" cy="2769600"/>
          </a:xfrm>
        </p:spPr>
        <p:txBody>
          <a:bodyPr>
            <a:normAutofit/>
          </a:bodyPr>
          <a:lstStyle/>
          <a:p>
            <a:endParaRPr lang="fr-FR" sz="533" dirty="0">
              <a:solidFill>
                <a:srgbClr val="273275"/>
              </a:solidFill>
            </a:endParaRPr>
          </a:p>
          <a:p>
            <a:pPr algn="ctr">
              <a:lnSpc>
                <a:spcPct val="100000"/>
              </a:lnSpc>
            </a:pPr>
            <a:endParaRPr lang="fr-FR" sz="533" dirty="0">
              <a:solidFill>
                <a:srgbClr val="273275"/>
              </a:solidFill>
            </a:endParaRPr>
          </a:p>
          <a:p>
            <a:pPr marL="0" indent="0" algn="ctr">
              <a:buNone/>
            </a:pPr>
            <a:r>
              <a:rPr lang="fr-FR" sz="3600" dirty="0">
                <a:solidFill>
                  <a:srgbClr val="273275"/>
                </a:solidFill>
                <a:latin typeface="Marianne ExtraBold" panose="02000000000000000000" pitchFamily="2" charset="0"/>
              </a:rPr>
              <a:t>Pass’sport</a:t>
            </a:r>
          </a:p>
          <a:p>
            <a:endParaRPr lang="fr-FR" sz="3200" b="0" dirty="0">
              <a:solidFill>
                <a:srgbClr val="273275"/>
              </a:solidFill>
            </a:endParaRPr>
          </a:p>
          <a:p>
            <a:endParaRPr lang="fr-FR" sz="3200" b="0" dirty="0">
              <a:solidFill>
                <a:srgbClr val="273275"/>
              </a:solidFill>
            </a:endParaRPr>
          </a:p>
        </p:txBody>
      </p:sp>
      <p:sp>
        <p:nvSpPr>
          <p:cNvPr id="2" name="ZoneTexte 1"/>
          <p:cNvSpPr txBox="1"/>
          <p:nvPr/>
        </p:nvSpPr>
        <p:spPr>
          <a:xfrm>
            <a:off x="461846" y="6378001"/>
            <a:ext cx="5250111" cy="318100"/>
          </a:xfrm>
          <a:prstGeom prst="rect">
            <a:avLst/>
          </a:prstGeom>
          <a:noFill/>
        </p:spPr>
        <p:txBody>
          <a:bodyPr wrap="square" rtlCol="0">
            <a:spAutoFit/>
          </a:bodyPr>
          <a:lstStyle/>
          <a:p>
            <a:r>
              <a:rPr lang="fr-FR" sz="1467" b="1" dirty="0">
                <a:solidFill>
                  <a:srgbClr val="002060"/>
                </a:solidFill>
              </a:rPr>
              <a:t>Direction des sports – LSM - juillet 2023</a:t>
            </a:r>
          </a:p>
        </p:txBody>
      </p:sp>
    </p:spTree>
    <p:extLst>
      <p:ext uri="{BB962C8B-B14F-4D97-AF65-F5344CB8AC3E}">
        <p14:creationId xmlns:p14="http://schemas.microsoft.com/office/powerpoint/2010/main" val="3137686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77550" y="755779"/>
            <a:ext cx="10335208" cy="1009359"/>
          </a:xfrm>
        </p:spPr>
        <p:txBody>
          <a:bodyPr>
            <a:normAutofit fontScale="90000"/>
          </a:bodyPr>
          <a:lstStyle/>
          <a:p>
            <a:pPr algn="l"/>
            <a:r>
              <a:rPr lang="fr-FR" sz="2000" b="1" u="sng" dirty="0">
                <a:solidFill>
                  <a:srgbClr val="002060"/>
                </a:solidFill>
                <a:latin typeface="+mn-lt"/>
                <a:ea typeface="+mn-ea"/>
                <a:cs typeface="+mn-cs"/>
              </a:rPr>
              <a:t>L’économie générale du dispositif</a:t>
            </a:r>
            <a:br>
              <a:rPr lang="fr-FR" sz="2000" b="1" u="sng" dirty="0">
                <a:solidFill>
                  <a:srgbClr val="002060"/>
                </a:solidFill>
                <a:latin typeface="+mn-lt"/>
                <a:ea typeface="+mn-ea"/>
                <a:cs typeface="+mn-cs"/>
              </a:rPr>
            </a:br>
            <a:br>
              <a:rPr lang="fr-FR" sz="2000" b="1" u="sng" dirty="0">
                <a:solidFill>
                  <a:srgbClr val="002060"/>
                </a:solidFill>
                <a:latin typeface="+mn-lt"/>
                <a:ea typeface="+mn-ea"/>
                <a:cs typeface="+mn-cs"/>
              </a:rPr>
            </a:br>
            <a:br>
              <a:rPr lang="fr-FR" sz="2000" dirty="0">
                <a:solidFill>
                  <a:srgbClr val="002060"/>
                </a:solidFill>
              </a:rPr>
            </a:br>
            <a:r>
              <a:rPr lang="fr-FR" sz="2000" dirty="0">
                <a:solidFill>
                  <a:srgbClr val="002060"/>
                </a:solidFill>
              </a:rPr>
              <a:t>Le </a:t>
            </a:r>
            <a:r>
              <a:rPr lang="fr-FR" sz="2000" dirty="0" err="1">
                <a:solidFill>
                  <a:srgbClr val="002060"/>
                </a:solidFill>
              </a:rPr>
              <a:t>Pass’Sport</a:t>
            </a:r>
            <a:r>
              <a:rPr lang="fr-FR" sz="2000" dirty="0">
                <a:solidFill>
                  <a:srgbClr val="002060"/>
                </a:solidFill>
              </a:rPr>
              <a:t> est une aide financière forfaitaire de 50 euros, qui vient en déduction du coût d’une inscription (frais d’adhésion et/ou de licence) dans une structure éligible, prise entre le 1er juin et le 31 décembre 2023. </a:t>
            </a:r>
            <a:endParaRPr lang="fr-FR" sz="4800" dirty="0">
              <a:solidFill>
                <a:srgbClr val="002060"/>
              </a:solidFill>
            </a:endParaRPr>
          </a:p>
        </p:txBody>
      </p:sp>
      <p:sp>
        <p:nvSpPr>
          <p:cNvPr id="5" name="Rectangle 4"/>
          <p:cNvSpPr/>
          <p:nvPr/>
        </p:nvSpPr>
        <p:spPr>
          <a:xfrm>
            <a:off x="774440" y="2350655"/>
            <a:ext cx="10338318" cy="1477328"/>
          </a:xfrm>
          <a:prstGeom prst="rect">
            <a:avLst/>
          </a:prstGeom>
        </p:spPr>
        <p:txBody>
          <a:bodyPr wrap="square">
            <a:spAutoFit/>
          </a:bodyPr>
          <a:lstStyle/>
          <a:p>
            <a:pPr algn="just">
              <a:spcAft>
                <a:spcPts val="0"/>
              </a:spcAft>
            </a:pPr>
            <a:r>
              <a:rPr lang="fr-FR" b="1" dirty="0">
                <a:solidFill>
                  <a:srgbClr val="002060"/>
                </a:solidFill>
                <a:latin typeface="+mj-lt"/>
                <a:ea typeface="+mj-ea"/>
                <a:cs typeface="+mj-cs"/>
              </a:rPr>
              <a:t>Le public éligible </a:t>
            </a:r>
          </a:p>
          <a:p>
            <a:pPr marL="571500" indent="-342900" algn="just">
              <a:spcAft>
                <a:spcPts val="0"/>
              </a:spcAft>
              <a:buFont typeface="Arial" panose="020B0604020202020204" pitchFamily="34" charset="0"/>
              <a:buChar char="•"/>
            </a:pPr>
            <a:r>
              <a:rPr lang="fr-FR" dirty="0">
                <a:solidFill>
                  <a:srgbClr val="002060"/>
                </a:solidFill>
                <a:latin typeface="+mj-lt"/>
                <a:ea typeface="+mj-ea"/>
                <a:cs typeface="+mj-cs"/>
              </a:rPr>
              <a:t>Etre âgé de six à dix-sept ans révolus et bénéficier de l'allocation de rentrée scolaire;</a:t>
            </a:r>
          </a:p>
          <a:p>
            <a:pPr marL="571500" indent="-342900" algn="just">
              <a:spcAft>
                <a:spcPts val="0"/>
              </a:spcAft>
              <a:buFont typeface="Arial" panose="020B0604020202020204" pitchFamily="34" charset="0"/>
              <a:buChar char="•"/>
            </a:pPr>
            <a:r>
              <a:rPr lang="fr-FR" dirty="0">
                <a:solidFill>
                  <a:srgbClr val="002060"/>
                </a:solidFill>
                <a:latin typeface="+mj-lt"/>
                <a:ea typeface="+mj-ea"/>
                <a:cs typeface="+mj-cs"/>
              </a:rPr>
              <a:t>Etre âgé de six à dix-neuf ans révolus et bénéficier de l'allocation d'éducation de l'enfant handicapé;</a:t>
            </a:r>
          </a:p>
          <a:p>
            <a:pPr marL="571500" indent="-342900" algn="just">
              <a:spcAft>
                <a:spcPts val="0"/>
              </a:spcAft>
              <a:buFont typeface="Arial" panose="020B0604020202020204" pitchFamily="34" charset="0"/>
              <a:buChar char="•"/>
            </a:pPr>
            <a:r>
              <a:rPr lang="fr-FR" dirty="0">
                <a:solidFill>
                  <a:srgbClr val="002060"/>
                </a:solidFill>
                <a:latin typeface="+mj-lt"/>
                <a:ea typeface="+mj-ea"/>
                <a:cs typeface="+mj-cs"/>
              </a:rPr>
              <a:t>Etre âgé de seize à trente ans et bénéficier de l'allocation aux adultes handicapés ;</a:t>
            </a:r>
          </a:p>
          <a:p>
            <a:pPr marL="571500" indent="-342900" algn="just">
              <a:spcAft>
                <a:spcPts val="0"/>
              </a:spcAft>
              <a:buFont typeface="Arial" panose="020B0604020202020204" pitchFamily="34" charset="0"/>
              <a:buChar char="•"/>
            </a:pPr>
            <a:r>
              <a:rPr lang="fr-FR" dirty="0">
                <a:solidFill>
                  <a:srgbClr val="002060"/>
                </a:solidFill>
                <a:latin typeface="+mj-lt"/>
                <a:ea typeface="+mj-ea"/>
                <a:cs typeface="+mj-cs"/>
              </a:rPr>
              <a:t>Etre étudiant âgé au plus de 28 ans révolus et bénéficier d'une bourse d’Etat ou des conseils régionaux</a:t>
            </a:r>
          </a:p>
        </p:txBody>
      </p:sp>
      <p:sp>
        <p:nvSpPr>
          <p:cNvPr id="6" name="Rectangle 5"/>
          <p:cNvSpPr/>
          <p:nvPr/>
        </p:nvSpPr>
        <p:spPr>
          <a:xfrm>
            <a:off x="774440" y="4413500"/>
            <a:ext cx="10002415" cy="1264705"/>
          </a:xfrm>
          <a:prstGeom prst="rect">
            <a:avLst/>
          </a:prstGeom>
        </p:spPr>
        <p:txBody>
          <a:bodyPr wrap="square">
            <a:spAutoFit/>
          </a:bodyPr>
          <a:lstStyle/>
          <a:p>
            <a:pPr algn="just">
              <a:spcAft>
                <a:spcPts val="0"/>
              </a:spcAft>
            </a:pPr>
            <a:r>
              <a:rPr lang="fr-FR" b="1" dirty="0">
                <a:solidFill>
                  <a:srgbClr val="002060"/>
                </a:solidFill>
                <a:latin typeface="+mj-lt"/>
                <a:ea typeface="+mj-ea"/>
                <a:cs typeface="+mj-cs"/>
              </a:rPr>
              <a:t>Les structures éligibles</a:t>
            </a:r>
            <a:endParaRPr lang="fr-FR" dirty="0">
              <a:solidFill>
                <a:srgbClr val="002060"/>
              </a:solidFill>
              <a:latin typeface="+mj-lt"/>
              <a:ea typeface="+mj-ea"/>
              <a:cs typeface="+mj-cs"/>
            </a:endParaRPr>
          </a:p>
          <a:p>
            <a:pPr algn="just">
              <a:spcAft>
                <a:spcPts val="0"/>
              </a:spcAft>
            </a:pPr>
            <a:r>
              <a:rPr lang="fr-FR" dirty="0">
                <a:solidFill>
                  <a:srgbClr val="002060"/>
                </a:solidFill>
                <a:latin typeface="+mj-lt"/>
                <a:ea typeface="+mj-ea"/>
                <a:cs typeface="+mj-cs"/>
              </a:rPr>
              <a:t> les associations sportives affiliées aux fédérations sportives agréées ;</a:t>
            </a:r>
          </a:p>
          <a:p>
            <a:pPr marL="342900" lvl="0" indent="-342900" algn="just">
              <a:lnSpc>
                <a:spcPct val="115000"/>
              </a:lnSpc>
              <a:spcAft>
                <a:spcPts val="0"/>
              </a:spcAft>
              <a:buFont typeface="Times New Roman" panose="02020603050405020304" pitchFamily="18" charset="0"/>
              <a:buChar char="-"/>
            </a:pPr>
            <a:r>
              <a:rPr lang="fr-FR" dirty="0">
                <a:solidFill>
                  <a:srgbClr val="002060"/>
                </a:solidFill>
                <a:latin typeface="+mj-lt"/>
                <a:ea typeface="+mj-ea"/>
                <a:cs typeface="+mj-cs"/>
              </a:rPr>
              <a:t>les associations sportives, non affiliées, agréées « sport » ou « jeunesse et éducation populaire » ; </a:t>
            </a:r>
          </a:p>
          <a:p>
            <a:pPr marL="342900" lvl="0" indent="-342900" algn="just">
              <a:lnSpc>
                <a:spcPct val="115000"/>
              </a:lnSpc>
              <a:spcAft>
                <a:spcPts val="0"/>
              </a:spcAft>
              <a:buFont typeface="Times New Roman" panose="02020603050405020304" pitchFamily="18" charset="0"/>
              <a:buChar char="-"/>
            </a:pPr>
            <a:r>
              <a:rPr lang="fr-FR" dirty="0">
                <a:solidFill>
                  <a:srgbClr val="002060"/>
                </a:solidFill>
                <a:latin typeface="+mj-lt"/>
                <a:ea typeface="+mj-ea"/>
                <a:cs typeface="+mj-cs"/>
              </a:rPr>
              <a:t>les entités issues des loisirs sportifs marchands</a:t>
            </a:r>
          </a:p>
        </p:txBody>
      </p:sp>
    </p:spTree>
    <p:extLst>
      <p:ext uri="{BB962C8B-B14F-4D97-AF65-F5344CB8AC3E}">
        <p14:creationId xmlns:p14="http://schemas.microsoft.com/office/powerpoint/2010/main" val="3348406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51588" y="1088506"/>
            <a:ext cx="10515600" cy="5125681"/>
          </a:xfrm>
        </p:spPr>
        <p:txBody>
          <a:bodyPr>
            <a:normAutofit fontScale="55000" lnSpcReduction="20000"/>
          </a:bodyPr>
          <a:lstStyle/>
          <a:p>
            <a:pPr marL="0" lvl="0" indent="0" algn="just">
              <a:lnSpc>
                <a:spcPct val="115000"/>
              </a:lnSpc>
              <a:spcAft>
                <a:spcPts val="0"/>
              </a:spcAft>
              <a:buNone/>
            </a:pPr>
            <a:r>
              <a:rPr lang="fr-FR" sz="3800" b="1" u="sng" dirty="0">
                <a:solidFill>
                  <a:srgbClr val="002060"/>
                </a:solidFill>
              </a:rPr>
              <a:t>Les conditions à remplir : </a:t>
            </a:r>
          </a:p>
          <a:p>
            <a:pPr marL="0" lvl="0" indent="0" algn="just">
              <a:lnSpc>
                <a:spcPct val="115000"/>
              </a:lnSpc>
              <a:spcAft>
                <a:spcPts val="0"/>
              </a:spcAft>
              <a:buNone/>
            </a:pPr>
            <a:endParaRPr lang="fr-FR" sz="4500" b="1" dirty="0">
              <a:solidFill>
                <a:srgbClr val="002060"/>
              </a:solidFill>
            </a:endParaRPr>
          </a:p>
          <a:p>
            <a:pPr lvl="0" algn="just">
              <a:lnSpc>
                <a:spcPct val="115000"/>
              </a:lnSpc>
              <a:spcAft>
                <a:spcPts val="0"/>
              </a:spcAft>
              <a:buFontTx/>
              <a:buChar char="-"/>
            </a:pPr>
            <a:r>
              <a:rPr lang="fr-FR" sz="3800" dirty="0">
                <a:solidFill>
                  <a:srgbClr val="002060"/>
                </a:solidFill>
              </a:rPr>
              <a:t>Proposer ou organiser une activité sportive, de loisir ou non, </a:t>
            </a:r>
          </a:p>
          <a:p>
            <a:pPr lvl="0" algn="just">
              <a:lnSpc>
                <a:spcPct val="115000"/>
              </a:lnSpc>
              <a:spcAft>
                <a:spcPts val="0"/>
              </a:spcAft>
              <a:buFontTx/>
              <a:buChar char="-"/>
            </a:pPr>
            <a:r>
              <a:rPr lang="fr-FR" sz="3800" dirty="0">
                <a:solidFill>
                  <a:srgbClr val="002060"/>
                </a:solidFill>
              </a:rPr>
              <a:t>Avoir un but lucratif </a:t>
            </a:r>
          </a:p>
          <a:p>
            <a:pPr lvl="0" algn="just">
              <a:lnSpc>
                <a:spcPct val="115000"/>
              </a:lnSpc>
              <a:spcAft>
                <a:spcPts val="0"/>
              </a:spcAft>
              <a:buFontTx/>
              <a:buChar char="-"/>
            </a:pPr>
            <a:r>
              <a:rPr lang="fr-FR" sz="3800" dirty="0">
                <a:solidFill>
                  <a:srgbClr val="002060"/>
                </a:solidFill>
              </a:rPr>
              <a:t>Relever de l'un des codes de la nomenclature des activités françaises (NAF) suivants :</a:t>
            </a:r>
          </a:p>
          <a:p>
            <a:pPr marL="450215" algn="just">
              <a:spcAft>
                <a:spcPts val="0"/>
              </a:spcAft>
            </a:pPr>
            <a:r>
              <a:rPr lang="fr-FR" sz="3800" dirty="0">
                <a:solidFill>
                  <a:srgbClr val="002060"/>
                </a:solidFill>
              </a:rPr>
              <a:t>- 9311Z : gestion d'installations sportives ;</a:t>
            </a:r>
          </a:p>
          <a:p>
            <a:pPr marL="450215" algn="just">
              <a:spcAft>
                <a:spcPts val="0"/>
              </a:spcAft>
            </a:pPr>
            <a:r>
              <a:rPr lang="fr-FR" sz="3800" dirty="0">
                <a:solidFill>
                  <a:srgbClr val="002060"/>
                </a:solidFill>
              </a:rPr>
              <a:t>- 9312Z : activités clubs de sports ;</a:t>
            </a:r>
          </a:p>
          <a:p>
            <a:pPr marL="450215" algn="just">
              <a:spcAft>
                <a:spcPts val="0"/>
              </a:spcAft>
            </a:pPr>
            <a:r>
              <a:rPr lang="fr-FR" sz="3800" dirty="0">
                <a:solidFill>
                  <a:srgbClr val="002060"/>
                </a:solidFill>
              </a:rPr>
              <a:t>- 9329Z : autres activités récréatives et de loisirs ;</a:t>
            </a:r>
          </a:p>
          <a:p>
            <a:pPr marL="450215" algn="just">
              <a:spcAft>
                <a:spcPts val="0"/>
              </a:spcAft>
            </a:pPr>
            <a:r>
              <a:rPr lang="fr-FR" sz="3800" dirty="0">
                <a:solidFill>
                  <a:srgbClr val="002060"/>
                </a:solidFill>
              </a:rPr>
              <a:t>- 9313Z : activités des centres de culture physique ;</a:t>
            </a:r>
          </a:p>
          <a:p>
            <a:pPr marL="450215" algn="just">
              <a:spcAft>
                <a:spcPts val="0"/>
              </a:spcAft>
            </a:pPr>
            <a:r>
              <a:rPr lang="fr-FR" sz="3800" dirty="0">
                <a:solidFill>
                  <a:srgbClr val="002060"/>
                </a:solidFill>
              </a:rPr>
              <a:t>- 8551Z : enseignement de disciplines sportives et d'activités de loisirs ;</a:t>
            </a:r>
          </a:p>
          <a:p>
            <a:pPr marL="450215" algn="just">
              <a:spcAft>
                <a:spcPts val="0"/>
              </a:spcAft>
            </a:pPr>
            <a:r>
              <a:rPr lang="fr-FR" sz="3800" dirty="0">
                <a:solidFill>
                  <a:srgbClr val="002060"/>
                </a:solidFill>
              </a:rPr>
              <a:t>- 6420Z : activités des sociétés holding.</a:t>
            </a:r>
          </a:p>
          <a:p>
            <a:pPr algn="just">
              <a:spcAft>
                <a:spcPts val="0"/>
              </a:spcAft>
            </a:pPr>
            <a:endParaRPr lang="fr-FR" sz="3800" dirty="0">
              <a:solidFill>
                <a:srgbClr val="002060"/>
              </a:solidFill>
            </a:endParaRPr>
          </a:p>
          <a:p>
            <a:pPr algn="just">
              <a:spcAft>
                <a:spcPts val="0"/>
              </a:spcAft>
              <a:buFontTx/>
              <a:buChar char="-"/>
            </a:pPr>
            <a:r>
              <a:rPr lang="fr-FR" sz="3800" dirty="0">
                <a:solidFill>
                  <a:srgbClr val="002060"/>
                </a:solidFill>
              </a:rPr>
              <a:t>Signer une charte d'engagement proposée par le ministère chargé des sports. </a:t>
            </a:r>
          </a:p>
          <a:p>
            <a:pPr algn="just">
              <a:spcAft>
                <a:spcPts val="0"/>
              </a:spcAft>
              <a:buFontTx/>
              <a:buChar char="-"/>
            </a:pPr>
            <a:endParaRPr lang="fr-FR" dirty="0">
              <a:solidFill>
                <a:srgbClr val="002060"/>
              </a:solidFill>
            </a:endParaRPr>
          </a:p>
          <a:p>
            <a:endParaRPr lang="fr-FR" dirty="0"/>
          </a:p>
        </p:txBody>
      </p:sp>
    </p:spTree>
    <p:extLst>
      <p:ext uri="{BB962C8B-B14F-4D97-AF65-F5344CB8AC3E}">
        <p14:creationId xmlns:p14="http://schemas.microsoft.com/office/powerpoint/2010/main" val="3788453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561069"/>
            <a:ext cx="10515600" cy="530614"/>
          </a:xfrm>
        </p:spPr>
        <p:txBody>
          <a:bodyPr>
            <a:normAutofit/>
          </a:bodyPr>
          <a:lstStyle/>
          <a:p>
            <a:r>
              <a:rPr lang="fr-FR" sz="2100" b="1" u="sng" dirty="0">
                <a:solidFill>
                  <a:srgbClr val="002060"/>
                </a:solidFill>
                <a:latin typeface="+mn-lt"/>
                <a:ea typeface="+mn-ea"/>
                <a:cs typeface="+mn-cs"/>
              </a:rPr>
              <a:t>Le contenu de la charte </a:t>
            </a:r>
          </a:p>
        </p:txBody>
      </p:sp>
      <p:sp>
        <p:nvSpPr>
          <p:cNvPr id="3" name="Espace réservé du contenu 2"/>
          <p:cNvSpPr>
            <a:spLocks noGrp="1"/>
          </p:cNvSpPr>
          <p:nvPr>
            <p:ph idx="1"/>
          </p:nvPr>
        </p:nvSpPr>
        <p:spPr>
          <a:xfrm>
            <a:off x="838200" y="1583029"/>
            <a:ext cx="10515600" cy="4351338"/>
          </a:xfrm>
        </p:spPr>
        <p:txBody>
          <a:bodyPr>
            <a:noAutofit/>
          </a:bodyPr>
          <a:lstStyle/>
          <a:p>
            <a:pPr algn="just"/>
            <a:r>
              <a:rPr lang="fr-FR" sz="1800" dirty="0">
                <a:solidFill>
                  <a:srgbClr val="002060"/>
                </a:solidFill>
              </a:rPr>
              <a:t>Proposer une offre portant sur une pratique dans la durée, d’un minimum de 3 mois pour un abonnement et d’au moins 10 séances pour des « tickets ». </a:t>
            </a:r>
          </a:p>
          <a:p>
            <a:pPr marL="177800" indent="0" algn="just">
              <a:buNone/>
            </a:pPr>
            <a:r>
              <a:rPr lang="fr-FR" sz="1800" dirty="0">
                <a:solidFill>
                  <a:srgbClr val="002060"/>
                </a:solidFill>
              </a:rPr>
              <a:t>Seuls les abonnements souscrit du 1er juin au 31 décembre 2023 sont éligibles. </a:t>
            </a:r>
          </a:p>
          <a:p>
            <a:pPr marL="177800" indent="0" algn="just">
              <a:buNone/>
            </a:pPr>
            <a:r>
              <a:rPr lang="fr-FR" sz="1800" dirty="0">
                <a:solidFill>
                  <a:srgbClr val="002060"/>
                </a:solidFill>
              </a:rPr>
              <a:t>Le </a:t>
            </a:r>
            <a:r>
              <a:rPr lang="fr-FR" sz="1800" dirty="0" err="1">
                <a:solidFill>
                  <a:srgbClr val="002060"/>
                </a:solidFill>
              </a:rPr>
              <a:t>Pass’Sport</a:t>
            </a:r>
            <a:r>
              <a:rPr lang="fr-FR" sz="1800" dirty="0">
                <a:solidFill>
                  <a:srgbClr val="002060"/>
                </a:solidFill>
              </a:rPr>
              <a:t> ne s’applique pas aux stages et ne permet pas de payer des achats de matériel ou des consommations autres que liées à la pratique (par exemple, les boissons) ; </a:t>
            </a:r>
          </a:p>
          <a:p>
            <a:pPr algn="just"/>
            <a:r>
              <a:rPr lang="fr-FR" sz="1800" dirty="0">
                <a:solidFill>
                  <a:srgbClr val="002060"/>
                </a:solidFill>
              </a:rPr>
              <a:t>Respecter les obligations de qualification professionnelle et de possession d’une carte professionnelle pour ses éducateurs sportifs exerçant au sein de l’établissement (déclaration sur EAPS, le Portail Public des Educateurs sportifs, pour assurer un contrôle d’honorabilité) ;</a:t>
            </a:r>
          </a:p>
          <a:p>
            <a:pPr algn="just"/>
            <a:r>
              <a:rPr lang="fr-FR" sz="1800" dirty="0">
                <a:solidFill>
                  <a:srgbClr val="002060"/>
                </a:solidFill>
              </a:rPr>
              <a:t>Appliquer immédiatement, lors de l’inscription, la réduction des 50€ aux bénéficiaires éligibles présentant, jusqu’au 31 décembre 2023, leur code. Si l’abonnement ou l’achat a été réalisé avant la réception du code </a:t>
            </a:r>
            <a:r>
              <a:rPr lang="fr-FR" sz="1800" dirty="0" err="1">
                <a:solidFill>
                  <a:srgbClr val="002060"/>
                </a:solidFill>
              </a:rPr>
              <a:t>Pass’Sport</a:t>
            </a:r>
            <a:r>
              <a:rPr lang="fr-FR" sz="1800" dirty="0">
                <a:solidFill>
                  <a:srgbClr val="002060"/>
                </a:solidFill>
              </a:rPr>
              <a:t>, la structure s’engage à rembourser les 50€ sur présentation dudit code;</a:t>
            </a:r>
          </a:p>
          <a:p>
            <a:pPr algn="just"/>
            <a:r>
              <a:rPr lang="fr-FR" sz="1800" dirty="0">
                <a:solidFill>
                  <a:srgbClr val="002060"/>
                </a:solidFill>
              </a:rPr>
              <a:t>Concrétiser, dans les 6 mois, une collaboration durable avec un ou plusieurs clubs sportifs locaux, soit affiliés à une fédération sportive agréée, soit agréés JEP ou Sport (mutualisation des espaces ou du temps éducateur, communication partagée, etc.)</a:t>
            </a:r>
          </a:p>
          <a:p>
            <a:endParaRPr lang="fr-FR" sz="1800" dirty="0">
              <a:solidFill>
                <a:srgbClr val="002060"/>
              </a:solidFill>
            </a:endParaRPr>
          </a:p>
        </p:txBody>
      </p:sp>
    </p:spTree>
    <p:extLst>
      <p:ext uri="{BB962C8B-B14F-4D97-AF65-F5344CB8AC3E}">
        <p14:creationId xmlns:p14="http://schemas.microsoft.com/office/powerpoint/2010/main" val="2668506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371993"/>
          </a:xfrm>
        </p:spPr>
        <p:txBody>
          <a:bodyPr>
            <a:noAutofit/>
          </a:bodyPr>
          <a:lstStyle/>
          <a:p>
            <a:r>
              <a:rPr lang="fr-FR" sz="2400" b="1" u="sng" dirty="0">
                <a:solidFill>
                  <a:srgbClr val="002060"/>
                </a:solidFill>
              </a:rPr>
              <a:t>Le parcours usagers</a:t>
            </a:r>
          </a:p>
        </p:txBody>
      </p:sp>
      <p:pic>
        <p:nvPicPr>
          <p:cNvPr id="4" name="Image 3" descr="Capture d’écran (311)"/>
          <p:cNvPicPr/>
          <p:nvPr/>
        </p:nvPicPr>
        <p:blipFill>
          <a:blip r:embed="rId2">
            <a:extLst>
              <a:ext uri="{28A0092B-C50C-407E-A947-70E740481C1C}">
                <a14:useLocalDpi xmlns:a14="http://schemas.microsoft.com/office/drawing/2010/main" val="0"/>
              </a:ext>
            </a:extLst>
          </a:blip>
          <a:srcRect/>
          <a:stretch>
            <a:fillRect/>
          </a:stretch>
        </p:blipFill>
        <p:spPr bwMode="auto">
          <a:xfrm>
            <a:off x="502298" y="981562"/>
            <a:ext cx="11187403" cy="5217983"/>
          </a:xfrm>
          <a:prstGeom prst="rect">
            <a:avLst/>
          </a:prstGeom>
          <a:noFill/>
        </p:spPr>
      </p:pic>
    </p:spTree>
    <p:extLst>
      <p:ext uri="{BB962C8B-B14F-4D97-AF65-F5344CB8AC3E}">
        <p14:creationId xmlns:p14="http://schemas.microsoft.com/office/powerpoint/2010/main" val="2614375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apture d’écran (308)"/>
          <p:cNvPicPr/>
          <p:nvPr/>
        </p:nvPicPr>
        <p:blipFill>
          <a:blip r:embed="rId2">
            <a:extLst>
              <a:ext uri="{28A0092B-C50C-407E-A947-70E740481C1C}">
                <a14:useLocalDpi xmlns:a14="http://schemas.microsoft.com/office/drawing/2010/main" val="0"/>
              </a:ext>
            </a:extLst>
          </a:blip>
          <a:srcRect/>
          <a:stretch>
            <a:fillRect/>
          </a:stretch>
        </p:blipFill>
        <p:spPr bwMode="auto">
          <a:xfrm>
            <a:off x="961053" y="983207"/>
            <a:ext cx="9358604" cy="5022215"/>
          </a:xfrm>
          <a:prstGeom prst="rect">
            <a:avLst/>
          </a:prstGeom>
          <a:noFill/>
        </p:spPr>
      </p:pic>
    </p:spTree>
    <p:extLst>
      <p:ext uri="{BB962C8B-B14F-4D97-AF65-F5344CB8AC3E}">
        <p14:creationId xmlns:p14="http://schemas.microsoft.com/office/powerpoint/2010/main" val="352414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u="sng" dirty="0">
                <a:solidFill>
                  <a:srgbClr val="002060"/>
                </a:solidFill>
              </a:rPr>
              <a:t>Ce qui est attendu des structures des LSM</a:t>
            </a:r>
          </a:p>
        </p:txBody>
      </p:sp>
      <p:sp>
        <p:nvSpPr>
          <p:cNvPr id="3" name="Espace réservé du contenu 2"/>
          <p:cNvSpPr>
            <a:spLocks noGrp="1"/>
          </p:cNvSpPr>
          <p:nvPr>
            <p:ph idx="1"/>
          </p:nvPr>
        </p:nvSpPr>
        <p:spPr>
          <a:xfrm>
            <a:off x="903514" y="2045252"/>
            <a:ext cx="10515600" cy="1981265"/>
          </a:xfrm>
        </p:spPr>
        <p:txBody>
          <a:bodyPr>
            <a:noAutofit/>
          </a:bodyPr>
          <a:lstStyle/>
          <a:p>
            <a:r>
              <a:rPr lang="fr-FR" sz="1800" b="1" dirty="0">
                <a:solidFill>
                  <a:srgbClr val="002060"/>
                </a:solidFill>
              </a:rPr>
              <a:t>Communiquer sur le dispositif auprès de leurs adhérents </a:t>
            </a:r>
          </a:p>
          <a:p>
            <a:endParaRPr lang="fr-FR" sz="1800" dirty="0">
              <a:solidFill>
                <a:srgbClr val="002060"/>
              </a:solidFill>
            </a:endParaRPr>
          </a:p>
          <a:p>
            <a:pPr marL="0" indent="0">
              <a:buNone/>
            </a:pPr>
            <a:r>
              <a:rPr lang="fr-FR" sz="1800" dirty="0">
                <a:solidFill>
                  <a:srgbClr val="002060"/>
                </a:solidFill>
                <a:sym typeface="Wingdings" panose="05000000000000000000" pitchFamily="2" charset="2"/>
              </a:rPr>
              <a:t> Kit de communication accessible sur le portail usagers </a:t>
            </a:r>
            <a:r>
              <a:rPr lang="fr-FR" sz="1800" dirty="0" err="1">
                <a:solidFill>
                  <a:srgbClr val="002060"/>
                </a:solidFill>
                <a:sym typeface="Wingdings" panose="05000000000000000000" pitchFamily="2" charset="2"/>
              </a:rPr>
              <a:t>Pass’Sport</a:t>
            </a:r>
            <a:endParaRPr lang="fr-FR" sz="1800" dirty="0">
              <a:solidFill>
                <a:srgbClr val="002060"/>
              </a:solidFill>
              <a:sym typeface="Wingdings" panose="05000000000000000000" pitchFamily="2" charset="2"/>
            </a:endParaRPr>
          </a:p>
          <a:p>
            <a:endParaRPr lang="fr-FR" sz="1800" dirty="0">
              <a:solidFill>
                <a:srgbClr val="002060"/>
              </a:solidFill>
            </a:endParaRPr>
          </a:p>
          <a:p>
            <a:endParaRPr lang="fr-FR" sz="1800" dirty="0">
              <a:solidFill>
                <a:srgbClr val="002060"/>
              </a:solidFill>
            </a:endParaRPr>
          </a:p>
          <a:p>
            <a:endParaRPr lang="fr-FR" sz="1800" dirty="0">
              <a:solidFill>
                <a:srgbClr val="002060"/>
              </a:solidFill>
            </a:endParaRPr>
          </a:p>
          <a:p>
            <a:endParaRPr lang="fr-FR" sz="1800" dirty="0">
              <a:solidFill>
                <a:srgbClr val="002060"/>
              </a:solidFill>
            </a:endParaRPr>
          </a:p>
          <a:p>
            <a:endParaRPr lang="fr-FR" sz="1800" dirty="0">
              <a:solidFill>
                <a:srgbClr val="002060"/>
              </a:solidFill>
            </a:endParaRPr>
          </a:p>
          <a:p>
            <a:pPr marL="0" indent="0">
              <a:buNone/>
            </a:pPr>
            <a:r>
              <a:rPr lang="fr-FR" sz="1800" b="1" u="sng" dirty="0">
                <a:hlinkClick r:id="rId2"/>
              </a:rPr>
              <a:t>www.pass.sports.gouv.fr</a:t>
            </a:r>
            <a:endParaRPr lang="fr-FR" sz="1800" dirty="0">
              <a:solidFill>
                <a:srgbClr val="002060"/>
              </a:solidFill>
            </a:endParaRPr>
          </a:p>
        </p:txBody>
      </p:sp>
      <p:sp>
        <p:nvSpPr>
          <p:cNvPr id="5" name="Rectangle 4"/>
          <p:cNvSpPr/>
          <p:nvPr/>
        </p:nvSpPr>
        <p:spPr>
          <a:xfrm>
            <a:off x="2814735" y="4674350"/>
            <a:ext cx="6096000" cy="369332"/>
          </a:xfrm>
          <a:prstGeom prst="rect">
            <a:avLst/>
          </a:prstGeom>
        </p:spPr>
        <p:txBody>
          <a:bodyPr>
            <a:spAutoFit/>
          </a:bodyPr>
          <a:lstStyle/>
          <a:p>
            <a:endParaRPr lang="fr-FR" dirty="0"/>
          </a:p>
        </p:txBody>
      </p:sp>
    </p:spTree>
    <p:extLst>
      <p:ext uri="{BB962C8B-B14F-4D97-AF65-F5344CB8AC3E}">
        <p14:creationId xmlns:p14="http://schemas.microsoft.com/office/powerpoint/2010/main" val="98365330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533</Words>
  <Application>Microsoft Macintosh PowerPoint</Application>
  <PresentationFormat>Grand écran</PresentationFormat>
  <Paragraphs>48</Paragraphs>
  <Slides>7</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vt:i4>
      </vt:variant>
    </vt:vector>
  </HeadingPairs>
  <TitlesOfParts>
    <vt:vector size="13" baseType="lpstr">
      <vt:lpstr>Arial</vt:lpstr>
      <vt:lpstr>Calibri</vt:lpstr>
      <vt:lpstr>Calibri Light</vt:lpstr>
      <vt:lpstr>Marianne ExtraBold</vt:lpstr>
      <vt:lpstr>Times New Roman</vt:lpstr>
      <vt:lpstr>Thème Office</vt:lpstr>
      <vt:lpstr>Ee’’’</vt:lpstr>
      <vt:lpstr>L’économie générale du dispositif   Le Pass’Sport est une aide financière forfaitaire de 50 euros, qui vient en déduction du coût d’une inscription (frais d’adhésion et/ou de licence) dans une structure éligible, prise entre le 1er juin et le 31 décembre 2023. </vt:lpstr>
      <vt:lpstr>Présentation PowerPoint</vt:lpstr>
      <vt:lpstr>Le contenu de la charte </vt:lpstr>
      <vt:lpstr>Le parcours usagers</vt:lpstr>
      <vt:lpstr>Présentation PowerPoint</vt:lpstr>
      <vt:lpstr>Ce qui est attendu des structures des LSM</vt:lpstr>
    </vt:vector>
  </TitlesOfParts>
  <Company>Ministere de l'Education Nationale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dc:title>
  <dc:creator>JEAN-FRANCOIS HATTE</dc:creator>
  <cp:lastModifiedBy>Magali CHAUMONT</cp:lastModifiedBy>
  <cp:revision>5</cp:revision>
  <dcterms:created xsi:type="dcterms:W3CDTF">2023-07-06T16:09:14Z</dcterms:created>
  <dcterms:modified xsi:type="dcterms:W3CDTF">2023-07-11T09:29:35Z</dcterms:modified>
</cp:coreProperties>
</file>