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5"/>
  </p:notesMasterIdLst>
  <p:sldIdLst>
    <p:sldId id="270" r:id="rId5"/>
    <p:sldId id="299" r:id="rId6"/>
    <p:sldId id="297" r:id="rId7"/>
    <p:sldId id="278" r:id="rId8"/>
    <p:sldId id="304" r:id="rId9"/>
    <p:sldId id="298" r:id="rId10"/>
    <p:sldId id="277" r:id="rId11"/>
    <p:sldId id="310" r:id="rId12"/>
    <p:sldId id="306" r:id="rId13"/>
    <p:sldId id="274" r:id="rId14"/>
  </p:sldIdLst>
  <p:sldSz cx="12192000" cy="6858000"/>
  <p:notesSz cx="6888163" cy="100187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9D1ADC5-8DB3-D976-7E51-E475D5594510}" name="Anna Miškovičová" initials="AM" userId="S::anna.miskovicova@europeactive.eu::028e43af-af7e-4b0c-a8a8-70159d2afc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7A7"/>
    <a:srgbClr val="8872B2"/>
    <a:srgbClr val="F9B033"/>
    <a:srgbClr val="D9B3FF"/>
    <a:srgbClr val="CC99FF"/>
    <a:srgbClr val="D261FF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4870" cy="50267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1700" y="0"/>
            <a:ext cx="2984870" cy="502676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20E5434-AA40-8048-A8E6-24E3FFAA29B8}" type="datetimeFigureOut">
              <a:rPr lang="fr-FR" smtClean="0"/>
              <a:t>03/10/2022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8817" y="4821505"/>
            <a:ext cx="5510530" cy="394486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516040"/>
            <a:ext cx="2984870" cy="50267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1700" y="9516040"/>
            <a:ext cx="2984870" cy="50267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1E65E844-1682-CC45-97ED-9CE4EE028A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1912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5E844-1682-CC45-97ED-9CE4EE028AA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191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jp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817997E-E692-847A-5B58-B33F5F8E74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760" y="2773362"/>
            <a:ext cx="3332480" cy="1845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500"/>
              </a:lnSpc>
              <a:buNone/>
              <a:defRPr sz="4400" b="1" i="0" baseline="0">
                <a:solidFill>
                  <a:schemeClr val="bg1"/>
                </a:solidFill>
                <a:latin typeface="Ubuntu" panose="020F0502020204030204" pitchFamily="34" charset="0"/>
              </a:defRPr>
            </a:lvl1pPr>
          </a:lstStyle>
          <a:p>
            <a:pPr lvl="0"/>
            <a:r>
              <a:rPr lang="fr-FR" dirty="0"/>
              <a:t>Insert</a:t>
            </a:r>
          </a:p>
          <a:p>
            <a:pPr lvl="0"/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20995B40-7006-EF82-AB93-5175672B9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60" y="4500563"/>
            <a:ext cx="3332480" cy="12093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buNone/>
              <a:defRPr sz="24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fr-FR" dirty="0"/>
              <a:t>Insert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490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Table-of-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B971AD5-B578-2F76-8EF9-B87F0646F6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Espace réservé du texte 27">
            <a:extLst>
              <a:ext uri="{FF2B5EF4-FFF2-40B4-BE49-F238E27FC236}">
                <a16:creationId xmlns:a16="http://schemas.microsoft.com/office/drawing/2014/main" id="{76E76E3A-703F-AF85-175C-566C1A7406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72436" y="2699574"/>
            <a:ext cx="2418284" cy="3373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 b="1" baseline="0">
                <a:latin typeface="Ubuntu" panose="020B050403060203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8" name="Espace réservé du texte 28">
            <a:extLst>
              <a:ext uri="{FF2B5EF4-FFF2-40B4-BE49-F238E27FC236}">
                <a16:creationId xmlns:a16="http://schemas.microsoft.com/office/drawing/2014/main" id="{9BE9CA04-A515-18D6-E3F7-F84971D944D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60318" y="3206074"/>
            <a:ext cx="2500192" cy="653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aseline="0">
                <a:latin typeface="Ubuntu" panose="020B0504030602030204" pitchFamily="34" charset="0"/>
              </a:defRPr>
            </a:lvl1pPr>
          </a:lstStyle>
          <a:p>
            <a:r>
              <a:rPr lang="fr-FR" dirty="0"/>
              <a:t>Description</a:t>
            </a:r>
          </a:p>
        </p:txBody>
      </p:sp>
      <p:sp>
        <p:nvSpPr>
          <p:cNvPr id="39" name="Espace réservé du texte 29">
            <a:extLst>
              <a:ext uri="{FF2B5EF4-FFF2-40B4-BE49-F238E27FC236}">
                <a16:creationId xmlns:a16="http://schemas.microsoft.com/office/drawing/2014/main" id="{E999EE91-697A-9828-A93F-C2D480B277A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41046" y="2689290"/>
            <a:ext cx="561122" cy="3373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 b="0" i="0" baseline="0">
                <a:solidFill>
                  <a:srgbClr val="8872B2"/>
                </a:solidFill>
                <a:latin typeface="Ubuntu" panose="020B0504030602030204" pitchFamily="34" charset="0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41" name="Espace réservé du texte 27">
            <a:extLst>
              <a:ext uri="{FF2B5EF4-FFF2-40B4-BE49-F238E27FC236}">
                <a16:creationId xmlns:a16="http://schemas.microsoft.com/office/drawing/2014/main" id="{BED97B93-16C9-50BB-3609-1BDCDCFF22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476036" y="2699574"/>
            <a:ext cx="2418284" cy="3373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900" b="1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2" name="Espace réservé du texte 28">
            <a:extLst>
              <a:ext uri="{FF2B5EF4-FFF2-40B4-BE49-F238E27FC236}">
                <a16:creationId xmlns:a16="http://schemas.microsoft.com/office/drawing/2014/main" id="{ED9ADFFB-58BB-7C36-D280-E1B4267EB55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63918" y="3206074"/>
            <a:ext cx="2500192" cy="6533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400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Description</a:t>
            </a:r>
          </a:p>
        </p:txBody>
      </p:sp>
      <p:sp>
        <p:nvSpPr>
          <p:cNvPr id="43" name="Espace réservé du texte 29">
            <a:extLst>
              <a:ext uri="{FF2B5EF4-FFF2-40B4-BE49-F238E27FC236}">
                <a16:creationId xmlns:a16="http://schemas.microsoft.com/office/drawing/2014/main" id="{99F5254B-2741-F533-5E27-E26A6562C98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044646" y="2689290"/>
            <a:ext cx="561122" cy="3373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900" b="0" i="0" kern="1200" baseline="0" dirty="0">
                <a:solidFill>
                  <a:srgbClr val="8872B2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44" name="Espace réservé du texte 27">
            <a:extLst>
              <a:ext uri="{FF2B5EF4-FFF2-40B4-BE49-F238E27FC236}">
                <a16:creationId xmlns:a16="http://schemas.microsoft.com/office/drawing/2014/main" id="{4F36CCF1-E5CA-4DEE-64EC-3A0D6FEE22B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89796" y="2699574"/>
            <a:ext cx="2418284" cy="3373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900" b="1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5" name="Espace réservé du texte 28">
            <a:extLst>
              <a:ext uri="{FF2B5EF4-FFF2-40B4-BE49-F238E27FC236}">
                <a16:creationId xmlns:a16="http://schemas.microsoft.com/office/drawing/2014/main" id="{DA5952E0-BF02-1418-BDC2-8C21AB07C60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477678" y="3206074"/>
            <a:ext cx="2500192" cy="6533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400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Description</a:t>
            </a:r>
          </a:p>
        </p:txBody>
      </p:sp>
      <p:sp>
        <p:nvSpPr>
          <p:cNvPr id="46" name="Espace réservé du texte 29">
            <a:extLst>
              <a:ext uri="{FF2B5EF4-FFF2-40B4-BE49-F238E27FC236}">
                <a16:creationId xmlns:a16="http://schemas.microsoft.com/office/drawing/2014/main" id="{ACB0563B-E1CD-ADF3-683F-ED6BDF04B8C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458406" y="2689290"/>
            <a:ext cx="561122" cy="3373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900" b="0" i="0" kern="1200" baseline="0" dirty="0">
                <a:solidFill>
                  <a:srgbClr val="8872B2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47" name="Espace réservé du texte 27">
            <a:extLst>
              <a:ext uri="{FF2B5EF4-FFF2-40B4-BE49-F238E27FC236}">
                <a16:creationId xmlns:a16="http://schemas.microsoft.com/office/drawing/2014/main" id="{F248D1DE-4B84-C036-3FAB-86A862465AC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072436" y="4315014"/>
            <a:ext cx="2418284" cy="3373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900" b="1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48" name="Espace réservé du texte 28">
            <a:extLst>
              <a:ext uri="{FF2B5EF4-FFF2-40B4-BE49-F238E27FC236}">
                <a16:creationId xmlns:a16="http://schemas.microsoft.com/office/drawing/2014/main" id="{B11BE021-2D51-8803-8B70-B91CC111F4C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660318" y="4821514"/>
            <a:ext cx="2500192" cy="6533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400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Description</a:t>
            </a:r>
          </a:p>
        </p:txBody>
      </p:sp>
      <p:sp>
        <p:nvSpPr>
          <p:cNvPr id="49" name="Espace réservé du texte 29">
            <a:extLst>
              <a:ext uri="{FF2B5EF4-FFF2-40B4-BE49-F238E27FC236}">
                <a16:creationId xmlns:a16="http://schemas.microsoft.com/office/drawing/2014/main" id="{E6C623EB-D2AA-3420-21E4-CF4BB864EA0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641046" y="4304730"/>
            <a:ext cx="561122" cy="3373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900" b="0" i="0" kern="1200" baseline="0" dirty="0">
                <a:solidFill>
                  <a:srgbClr val="8872B2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50" name="Espace réservé du texte 27">
            <a:extLst>
              <a:ext uri="{FF2B5EF4-FFF2-40B4-BE49-F238E27FC236}">
                <a16:creationId xmlns:a16="http://schemas.microsoft.com/office/drawing/2014/main" id="{DFFA222A-6905-F78E-3E41-AF95B17C03A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76036" y="4315014"/>
            <a:ext cx="2418284" cy="3373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900" b="1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1" name="Espace réservé du texte 28">
            <a:extLst>
              <a:ext uri="{FF2B5EF4-FFF2-40B4-BE49-F238E27FC236}">
                <a16:creationId xmlns:a16="http://schemas.microsoft.com/office/drawing/2014/main" id="{B5389CAA-9778-529E-2860-BC7E489D915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63918" y="4821514"/>
            <a:ext cx="2500192" cy="6533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400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Description</a:t>
            </a:r>
          </a:p>
        </p:txBody>
      </p:sp>
      <p:sp>
        <p:nvSpPr>
          <p:cNvPr id="52" name="Espace réservé du texte 29">
            <a:extLst>
              <a:ext uri="{FF2B5EF4-FFF2-40B4-BE49-F238E27FC236}">
                <a16:creationId xmlns:a16="http://schemas.microsoft.com/office/drawing/2014/main" id="{D1D2C5E5-8D43-BAD5-FDB6-21C9F628C39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44646" y="4304730"/>
            <a:ext cx="561122" cy="3373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900" b="0" i="0" kern="1200" baseline="0" dirty="0">
                <a:solidFill>
                  <a:srgbClr val="8872B2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53" name="Espace réservé du texte 27">
            <a:extLst>
              <a:ext uri="{FF2B5EF4-FFF2-40B4-BE49-F238E27FC236}">
                <a16:creationId xmlns:a16="http://schemas.microsoft.com/office/drawing/2014/main" id="{2D63B964-0FA5-364B-2232-A0239B63610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889796" y="4315014"/>
            <a:ext cx="2418284" cy="3373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900" b="1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54" name="Espace réservé du texte 28">
            <a:extLst>
              <a:ext uri="{FF2B5EF4-FFF2-40B4-BE49-F238E27FC236}">
                <a16:creationId xmlns:a16="http://schemas.microsoft.com/office/drawing/2014/main" id="{8FD8A790-60C9-CC1F-5504-7B8C60007EA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477678" y="4821514"/>
            <a:ext cx="2500192" cy="65337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400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Description</a:t>
            </a:r>
          </a:p>
        </p:txBody>
      </p:sp>
      <p:sp>
        <p:nvSpPr>
          <p:cNvPr id="55" name="Espace réservé du texte 29">
            <a:extLst>
              <a:ext uri="{FF2B5EF4-FFF2-40B4-BE49-F238E27FC236}">
                <a16:creationId xmlns:a16="http://schemas.microsoft.com/office/drawing/2014/main" id="{028DFE7C-F3EB-D9BC-6FB4-12DA7062758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58406" y="4304730"/>
            <a:ext cx="561122" cy="3373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900" b="0" i="0" kern="1200" baseline="0" dirty="0">
                <a:solidFill>
                  <a:srgbClr val="8872B2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</a:lstStyle>
          <a:p>
            <a:r>
              <a:rPr lang="fr-FR" dirty="0"/>
              <a:t>01</a:t>
            </a:r>
          </a:p>
        </p:txBody>
      </p:sp>
      <p:sp>
        <p:nvSpPr>
          <p:cNvPr id="56" name="Titre 1">
            <a:extLst>
              <a:ext uri="{FF2B5EF4-FFF2-40B4-BE49-F238E27FC236}">
                <a16:creationId xmlns:a16="http://schemas.microsoft.com/office/drawing/2014/main" id="{F72FC8FD-097B-2B95-4186-B5378EE262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8540" y="923710"/>
            <a:ext cx="6294921" cy="692850"/>
          </a:xfrm>
          <a:prstGeom prst="rect">
            <a:avLst/>
          </a:prstGeom>
        </p:spPr>
        <p:txBody>
          <a:bodyPr/>
          <a:lstStyle>
            <a:lvl1pPr algn="ctr">
              <a:defRPr b="1" i="1" baseline="0">
                <a:solidFill>
                  <a:schemeClr val="tx1"/>
                </a:solidFill>
                <a:latin typeface="Ubuntu" panose="020B0504030602030204" pitchFamily="34" charset="0"/>
              </a:defRPr>
            </a:lvl1pPr>
          </a:lstStyle>
          <a:p>
            <a:r>
              <a:rPr lang="fr-FR" dirty="0"/>
              <a:t>Table of contents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2A86050D-E470-B1DF-E4A8-E7996AA560B3}"/>
              </a:ext>
            </a:extLst>
          </p:cNvPr>
          <p:cNvCxnSpPr>
            <a:cxnSpLocks/>
          </p:cNvCxnSpPr>
          <p:nvPr userDrawn="1"/>
        </p:nvCxnSpPr>
        <p:spPr>
          <a:xfrm>
            <a:off x="5466080" y="1918173"/>
            <a:ext cx="1259840" cy="0"/>
          </a:xfrm>
          <a:prstGeom prst="line">
            <a:avLst/>
          </a:prstGeom>
          <a:ln w="76200">
            <a:solidFill>
              <a:srgbClr val="887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32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B971AD5-B578-2F76-8EF9-B87F0646F6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008FB0A-0C32-A349-E4D7-499BD599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639" y="2992841"/>
            <a:ext cx="5152723" cy="1988926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consetetur</a:t>
            </a:r>
            <a:endParaRPr lang="fr-FR" dirty="0"/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E6A44B8D-53CF-0FBF-12C4-88F6C1DA4C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06834" y="1595120"/>
            <a:ext cx="2578332" cy="8731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5500" b="0" i="0" kern="1200" baseline="0" dirty="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01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D3BA14A-B981-6B3F-AA33-A2C4A9DB9155}"/>
              </a:ext>
            </a:extLst>
          </p:cNvPr>
          <p:cNvCxnSpPr>
            <a:cxnSpLocks/>
          </p:cNvCxnSpPr>
          <p:nvPr userDrawn="1"/>
        </p:nvCxnSpPr>
        <p:spPr>
          <a:xfrm>
            <a:off x="5466080" y="2753360"/>
            <a:ext cx="125984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8578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B971AD5-B578-2F76-8EF9-B87F0646F6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008FB0A-0C32-A349-E4D7-499BD599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639" y="2992841"/>
            <a:ext cx="5152723" cy="1988926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consetetur</a:t>
            </a:r>
            <a:endParaRPr lang="fr-FR" dirty="0"/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E6A44B8D-53CF-0FBF-12C4-88F6C1DA4C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06834" y="1595120"/>
            <a:ext cx="2578332" cy="8731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5500" b="0" i="0" kern="1200" baseline="0" dirty="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01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D3BA14A-B981-6B3F-AA33-A2C4A9DB9155}"/>
              </a:ext>
            </a:extLst>
          </p:cNvPr>
          <p:cNvCxnSpPr>
            <a:cxnSpLocks/>
          </p:cNvCxnSpPr>
          <p:nvPr userDrawn="1"/>
        </p:nvCxnSpPr>
        <p:spPr>
          <a:xfrm>
            <a:off x="5466080" y="2753360"/>
            <a:ext cx="125984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1062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4B971AD5-B578-2F76-8EF9-B87F0646F6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D008FB0A-0C32-A349-E4D7-499BD5992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639" y="2992841"/>
            <a:ext cx="5152723" cy="1988926"/>
          </a:xfrm>
          <a:prstGeom prst="rect">
            <a:avLst/>
          </a:prstGeom>
        </p:spPr>
        <p:txBody>
          <a:bodyPr/>
          <a:lstStyle>
            <a:lvl1pPr algn="ctr">
              <a:defRPr b="1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consetetur</a:t>
            </a:r>
            <a:endParaRPr lang="fr-FR" dirty="0"/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E6A44B8D-53CF-0FBF-12C4-88F6C1DA4C2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06834" y="1595120"/>
            <a:ext cx="2578332" cy="87312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fr-FR" sz="5500" b="0" i="0" kern="1200" baseline="0" dirty="0">
                <a:solidFill>
                  <a:schemeClr val="bg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fr-FR" dirty="0"/>
              <a:t>01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2D3BA14A-B981-6B3F-AA33-A2C4A9DB9155}"/>
              </a:ext>
            </a:extLst>
          </p:cNvPr>
          <p:cNvCxnSpPr>
            <a:cxnSpLocks/>
          </p:cNvCxnSpPr>
          <p:nvPr userDrawn="1"/>
        </p:nvCxnSpPr>
        <p:spPr>
          <a:xfrm>
            <a:off x="5466080" y="2753360"/>
            <a:ext cx="125984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210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9C54887-A34E-DF57-7E25-65E82E937E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C7E22C6-12EC-BB2F-FD4E-B5FA0564C2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5334" y="395390"/>
            <a:ext cx="6294921" cy="692850"/>
          </a:xfrm>
          <a:prstGeom prst="rect">
            <a:avLst/>
          </a:prstGeom>
        </p:spPr>
        <p:txBody>
          <a:bodyPr/>
          <a:lstStyle>
            <a:lvl1pPr algn="l">
              <a:defRPr b="1" i="1" baseline="0">
                <a:solidFill>
                  <a:schemeClr val="tx1"/>
                </a:solidFill>
                <a:latin typeface="Ubuntu" panose="020B050403060203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CEFA3DFF-38B3-365E-021D-6694A3FF1A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46863" y="2495550"/>
            <a:ext cx="4713287" cy="31496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B3C9BABC-D843-B5DF-AD1B-4EE2D6BE7D8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5150" y="1212850"/>
            <a:ext cx="3440113" cy="3778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sz="2800" b="0" i="0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Insert </a:t>
            </a:r>
            <a:r>
              <a:rPr lang="fr-FR" sz="2800" b="0" i="0" kern="1200" baseline="0" dirty="0" err="1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subtitle</a:t>
            </a:r>
            <a:endParaRPr lang="fr-FR" sz="2800" b="0" i="0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CB28D400-A515-5E54-69C1-43E9B0FC477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5150" y="2020888"/>
            <a:ext cx="3541713" cy="474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500" b="1" i="0" kern="1200" baseline="0" dirty="0" smtClean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  <a:lvl2pPr>
              <a:defRPr lang="fr-FR" sz="1500" b="1" i="0" kern="1200" baseline="0" dirty="0" smtClean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2pPr>
            <a:lvl3pPr>
              <a:defRPr lang="fr-FR" sz="1500" b="1" i="0" kern="1200" baseline="0" dirty="0" smtClean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3pPr>
            <a:lvl4pPr>
              <a:defRPr lang="fr-FR" sz="1500" b="1" i="0" kern="1200" baseline="0" dirty="0" smtClean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4pPr>
            <a:lvl5pPr>
              <a:def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5pPr>
          </a:lstStyle>
          <a:p>
            <a:r>
              <a: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Ci </a:t>
            </a:r>
            <a:r>
              <a:rPr lang="fr-FR" sz="1500" b="1" i="0" kern="1200" baseline="0" dirty="0" err="1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odis</a:t>
            </a:r>
            <a:r>
              <a: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500" b="1" i="0" kern="1200" baseline="0" dirty="0" err="1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perehent</a:t>
            </a:r>
            <a:r>
              <a: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  <a:r>
              <a:rPr lang="fr-FR" sz="1500" b="1" i="0" kern="1200" baseline="0" dirty="0" err="1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Ceped</a:t>
            </a:r>
            <a:r>
              <a: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ut </a:t>
            </a:r>
            <a:r>
              <a:rPr lang="fr-FR" sz="1500" b="1" i="0" kern="1200" baseline="0" dirty="0" err="1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aut</a:t>
            </a:r>
            <a:r>
              <a: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500" b="1" i="0" kern="1200" baseline="0" dirty="0" err="1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exceatur</a:t>
            </a:r>
            <a:r>
              <a: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</a:t>
            </a:r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63F561A6-05AE-6087-2A2A-A5E4B828DB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5150" y="2627313"/>
            <a:ext cx="3613150" cy="28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200" b="0" i="0" kern="1200" baseline="0" dirty="0" smtClean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  <a:lvl2pPr>
              <a:defRPr lang="fr-FR" sz="1200" b="0" i="0" kern="1200" baseline="0" dirty="0" smtClean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2pPr>
            <a:lvl3pPr>
              <a:defRPr lang="fr-FR" sz="1200" b="0" i="0" kern="1200" baseline="0" dirty="0" smtClean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3pPr>
            <a:lvl4pPr>
              <a:defRPr lang="fr-FR" sz="1200" b="0" i="0" kern="1200" baseline="0" dirty="0" smtClean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4pPr>
            <a:lvl5pPr>
              <a:defRPr lang="fr-FR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Ci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perehent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Ceped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ut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aut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exceatur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Qui tem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lamet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officae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consed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solo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officta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vel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ipsaerr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umquam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eum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cumet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lab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ipsum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fugit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</a:t>
            </a:r>
          </a:p>
          <a:p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Hil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iuscit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perate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nobist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aboreru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ptatiusa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voluptissit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omnis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quunt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est,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cullaut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maxim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eatusan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damus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sim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essim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hilia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quunt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</a:t>
            </a:r>
          </a:p>
          <a:p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Optatur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Pitatia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tiundus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apicto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con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nis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inte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por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arciunt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voluptint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con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restio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dolupist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eaquam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que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volecep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eratius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</a:t>
            </a:r>
          </a:p>
          <a:p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Ferorporis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simporerum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in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cus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ab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ilia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sequaecatem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aribus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et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volore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porerestore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custio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eatiis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et que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veror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solorrore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mo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odigenihil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magnihici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dolest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que ma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consequi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sint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vidunt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quo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ipiet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porum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que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deliquam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harchictia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venem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eturerem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8826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9C54887-A34E-DF57-7E25-65E82E937E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ce réservé pour une image  13">
            <a:extLst>
              <a:ext uri="{FF2B5EF4-FFF2-40B4-BE49-F238E27FC236}">
                <a16:creationId xmlns:a16="http://schemas.microsoft.com/office/drawing/2014/main" id="{CEFA3DFF-38B3-365E-021D-6694A3FF1A7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71003" y="862923"/>
            <a:ext cx="4070833" cy="4941106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B7E86A-A23A-ED37-20D1-3055A1CEB3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75825" y="938463"/>
            <a:ext cx="2282825" cy="53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500" b="1" i="0" kern="1200" baseline="0" smtClean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  <a:lvl2pPr>
              <a:defRPr lang="fr-FR" sz="1500" b="1" i="0" kern="1200" baseline="0" smtClean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2pPr>
          </a:lstStyle>
          <a:p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Ci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odis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perehent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Ceped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ut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aut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exceatur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CB1CDBF-22EC-83BF-2FEE-CA8D51C51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75825" y="1566963"/>
            <a:ext cx="2282825" cy="1339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200" b="0" i="0" kern="1200" baseline="0" smtClean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Ci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perehent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Ceped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ut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aut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exceatur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Qui tem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lamet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officae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consed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solo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officta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vel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ipsaerr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umquam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eum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cumet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lab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ipsum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fugit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Hil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iuscit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perate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nobist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aboreru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ptatiusa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voluptissit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omnis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quunt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est</a:t>
            </a:r>
          </a:p>
        </p:txBody>
      </p: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5032D1C2-6AF8-929B-1264-BC3EDD2E24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5278" y="938463"/>
            <a:ext cx="2282825" cy="53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500" b="1" i="0" kern="1200" baseline="0" smtClean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  <a:lvl2pPr>
              <a:defRPr lang="fr-FR" sz="1500" b="1" i="0" kern="1200" baseline="0" smtClean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2pPr>
          </a:lstStyle>
          <a:p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Ci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odis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perehent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Ceped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ut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aut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exceatur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</a:t>
            </a:r>
          </a:p>
        </p:txBody>
      </p: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129219B0-A804-A652-EA22-C1C23738E1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5278" y="1566963"/>
            <a:ext cx="2282825" cy="1339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200" b="0" i="0" kern="1200" baseline="0" smtClean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Ci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perehent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Ceped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ut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aut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exceatur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Qui tem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lamet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officae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consed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solo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officta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vel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ipsaerr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umquam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eum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cumet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lab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ipsum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fugit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Hil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iuscit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perate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nobist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aboreru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ptatiusa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voluptissit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omnis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quunt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est</a:t>
            </a:r>
          </a:p>
        </p:txBody>
      </p:sp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CC060DB0-17FA-C505-4509-436FD3EE53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75825" y="3498783"/>
            <a:ext cx="2282825" cy="53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500" b="1" i="0" kern="1200" baseline="0" smtClean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  <a:lvl2pPr>
              <a:defRPr lang="fr-FR" sz="1500" b="1" i="0" kern="1200" baseline="0" smtClean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2pPr>
          </a:lstStyle>
          <a:p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Ci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odis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perehent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Ceped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ut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aut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exceatur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</a:t>
            </a:r>
          </a:p>
        </p:txBody>
      </p:sp>
      <p:sp>
        <p:nvSpPr>
          <p:cNvPr id="36" name="Espace réservé du texte 5">
            <a:extLst>
              <a:ext uri="{FF2B5EF4-FFF2-40B4-BE49-F238E27FC236}">
                <a16:creationId xmlns:a16="http://schemas.microsoft.com/office/drawing/2014/main" id="{EE9F5986-9FC9-5F4E-8FF1-3607A909F7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875825" y="4127283"/>
            <a:ext cx="2282825" cy="1339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200" b="0" i="0" kern="1200" baseline="0" smtClean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Ci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perehent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Ceped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ut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aut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exceatur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Qui tem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lamet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officae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consed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solo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officta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vel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ipsaerr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umquam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eum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cumet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lab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ipsum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fugit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Hil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iuscit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perate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nobist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aboreru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ptatiusa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voluptissit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omnis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quunt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est</a:t>
            </a:r>
          </a:p>
        </p:txBody>
      </p: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385CE6E6-9951-E31A-25C8-4FABE13C4B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15278" y="3498783"/>
            <a:ext cx="2282825" cy="53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500" b="1" i="0" kern="1200" baseline="0" smtClean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  <a:lvl2pPr>
              <a:defRPr lang="fr-FR" sz="1500" b="1" i="0" kern="1200" baseline="0" smtClean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2pPr>
          </a:lstStyle>
          <a:p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Ci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odis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perehent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Ceped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ut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aut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500" b="1" i="0" kern="1200" baseline="0" dirty="0" err="1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exceatur</a:t>
            </a:r>
            <a:r>
              <a:rPr lang="fr-FR" sz="1500" b="1" i="0" kern="1200" baseline="0" dirty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</a:t>
            </a:r>
          </a:p>
        </p:txBody>
      </p:sp>
      <p:sp>
        <p:nvSpPr>
          <p:cNvPr id="38" name="Espace réservé du texte 5">
            <a:extLst>
              <a:ext uri="{FF2B5EF4-FFF2-40B4-BE49-F238E27FC236}">
                <a16:creationId xmlns:a16="http://schemas.microsoft.com/office/drawing/2014/main" id="{07933243-A2F1-B848-DDD5-1709861795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15278" y="4127283"/>
            <a:ext cx="2282825" cy="1339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200" b="0" i="0" kern="1200" baseline="0" smtClean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Ci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perehent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Ceped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ut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aut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exceatur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Qui tem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lamet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officae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consed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solo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officta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vel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ipsaerr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umquam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eum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cumet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lab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ipsum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fugit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Hil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iuscit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perate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nobist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aboreru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ptatiusa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voluptissit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omnis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quunt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est</a:t>
            </a:r>
          </a:p>
        </p:txBody>
      </p:sp>
    </p:spTree>
    <p:extLst>
      <p:ext uri="{BB962C8B-B14F-4D97-AF65-F5344CB8AC3E}">
        <p14:creationId xmlns:p14="http://schemas.microsoft.com/office/powerpoint/2010/main" val="1723144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">
            <a:extLst>
              <a:ext uri="{FF2B5EF4-FFF2-40B4-BE49-F238E27FC236}">
                <a16:creationId xmlns:a16="http://schemas.microsoft.com/office/drawing/2014/main" id="{2F0D2D4C-1754-DDE4-CAEA-D22C737FC9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5334" y="395390"/>
            <a:ext cx="6294921" cy="692850"/>
          </a:xfrm>
          <a:prstGeom prst="rect">
            <a:avLst/>
          </a:prstGeom>
        </p:spPr>
        <p:txBody>
          <a:bodyPr/>
          <a:lstStyle>
            <a:lvl1pPr algn="l">
              <a:defRPr b="1" i="1" baseline="0">
                <a:solidFill>
                  <a:schemeClr val="tx1"/>
                </a:solidFill>
                <a:latin typeface="Ubuntu" panose="020B0504030602030204" pitchFamily="34" charset="0"/>
              </a:defRPr>
            </a:lvl1pPr>
          </a:lstStyle>
          <a:p>
            <a:r>
              <a:rPr lang="fr-FR" dirty="0"/>
              <a:t>Insert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2" name="Espace réservé du texte 10">
            <a:extLst>
              <a:ext uri="{FF2B5EF4-FFF2-40B4-BE49-F238E27FC236}">
                <a16:creationId xmlns:a16="http://schemas.microsoft.com/office/drawing/2014/main" id="{7F1860C7-53FE-BACC-7303-8E7E796D55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35150" y="1212850"/>
            <a:ext cx="3440113" cy="3778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/>
            </a:lvl1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fr-FR" sz="2800" b="0" i="0" kern="1200" baseline="0" dirty="0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Insert </a:t>
            </a:r>
            <a:r>
              <a:rPr lang="fr-FR" sz="2800" b="0" i="0" kern="1200" baseline="0" dirty="0" err="1">
                <a:solidFill>
                  <a:schemeClr val="tx1"/>
                </a:solidFill>
                <a:latin typeface="Ubuntu" panose="020B0504030602030204" pitchFamily="34" charset="0"/>
                <a:ea typeface="+mn-ea"/>
                <a:cs typeface="+mn-cs"/>
              </a:rPr>
              <a:t>subtitle</a:t>
            </a:r>
            <a:endParaRPr lang="fr-FR" sz="2800" b="0" i="0" kern="1200" baseline="0" dirty="0">
              <a:solidFill>
                <a:schemeClr val="tx1"/>
              </a:solidFill>
              <a:latin typeface="Ubuntu" panose="020B0504030602030204" pitchFamily="34" charset="0"/>
              <a:ea typeface="+mn-ea"/>
              <a:cs typeface="+mn-cs"/>
            </a:endParaRPr>
          </a:p>
        </p:txBody>
      </p:sp>
      <p:sp>
        <p:nvSpPr>
          <p:cNvPr id="23" name="Espace réservé du texte 15">
            <a:extLst>
              <a:ext uri="{FF2B5EF4-FFF2-40B4-BE49-F238E27FC236}">
                <a16:creationId xmlns:a16="http://schemas.microsoft.com/office/drawing/2014/main" id="{4A4489C5-481C-2FB1-C621-5BFAE6289E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35150" y="2020888"/>
            <a:ext cx="3541713" cy="4746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500" b="1" i="0" kern="1200" baseline="0" dirty="0" smtClean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  <a:lvl2pPr>
              <a:defRPr lang="fr-FR" sz="1500" b="1" i="0" kern="1200" baseline="0" dirty="0" smtClean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2pPr>
            <a:lvl3pPr>
              <a:defRPr lang="fr-FR" sz="1500" b="1" i="0" kern="1200" baseline="0" dirty="0" smtClean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3pPr>
            <a:lvl4pPr>
              <a:defRPr lang="fr-FR" sz="1500" b="1" i="0" kern="1200" baseline="0" dirty="0" smtClean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4pPr>
            <a:lvl5pPr>
              <a:def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5pPr>
          </a:lstStyle>
          <a:p>
            <a:r>
              <a: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Ci </a:t>
            </a:r>
            <a:r>
              <a:rPr lang="fr-FR" sz="1500" b="1" i="0" kern="1200" baseline="0" dirty="0" err="1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odis</a:t>
            </a:r>
            <a:r>
              <a: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500" b="1" i="0" kern="1200" baseline="0" dirty="0" err="1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perehent</a:t>
            </a:r>
            <a:r>
              <a: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  <a:r>
              <a:rPr lang="fr-FR" sz="1500" b="1" i="0" kern="1200" baseline="0" dirty="0" err="1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Ceped</a:t>
            </a:r>
            <a:r>
              <a: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ut </a:t>
            </a:r>
            <a:r>
              <a:rPr lang="fr-FR" sz="1500" b="1" i="0" kern="1200" baseline="0" dirty="0" err="1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aut</a:t>
            </a:r>
            <a:r>
              <a: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500" b="1" i="0" kern="1200" baseline="0" dirty="0" err="1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exceatur</a:t>
            </a:r>
            <a:r>
              <a:rPr lang="fr-FR" sz="1500" b="1" i="0" kern="1200" baseline="0" dirty="0">
                <a:solidFill>
                  <a:srgbClr val="8872B2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</a:t>
            </a:r>
          </a:p>
        </p:txBody>
      </p:sp>
      <p:sp>
        <p:nvSpPr>
          <p:cNvPr id="24" name="Espace réservé du texte 17">
            <a:extLst>
              <a:ext uri="{FF2B5EF4-FFF2-40B4-BE49-F238E27FC236}">
                <a16:creationId xmlns:a16="http://schemas.microsoft.com/office/drawing/2014/main" id="{AA299441-8EA1-B346-1618-C6D05B123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35150" y="2627313"/>
            <a:ext cx="3613150" cy="28781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200" b="0" i="0" kern="1200" baseline="0" dirty="0" smtClean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  <a:lvl2pPr>
              <a:defRPr lang="fr-FR" sz="1200" b="0" i="0" kern="1200" baseline="0" dirty="0" smtClean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2pPr>
            <a:lvl3pPr>
              <a:defRPr lang="fr-FR" sz="1200" b="0" i="0" kern="1200" baseline="0" dirty="0" smtClean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3pPr>
            <a:lvl4pPr>
              <a:defRPr lang="fr-FR" sz="1200" b="0" i="0" kern="1200" baseline="0" dirty="0" smtClean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4pPr>
            <a:lvl5pPr>
              <a:defRPr lang="fr-FR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Ci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perehent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Ceped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ut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aut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exceatur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Qui tem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lamet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officae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consed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solo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officta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vel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ipsaerr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umquam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eum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cumet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lab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ipsum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fugit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</a:t>
            </a:r>
          </a:p>
          <a:p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Hil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iuscit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perate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nobist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aboreru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ptatiusa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voluptissit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omnis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quunt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est,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cullaut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maxim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eatusan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damus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sim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essim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hilia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quunt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</a:t>
            </a:r>
          </a:p>
          <a:p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Optatur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?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Pitatia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tiundus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apicto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con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nis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inte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por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arciunt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voluptint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con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restio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dolupist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eaquam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que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volecep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eratius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</a:t>
            </a:r>
          </a:p>
          <a:p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Ferorporis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simporerum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in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cus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ab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ilia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sequaecatem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aribus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et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volore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porerestore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custio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eatiis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et que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veror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solorrore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mo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odigenihil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magnihici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dolest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que ma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consequi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sint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,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vidunt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quo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ipiet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porum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que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deliquam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harchictia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venem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 </a:t>
            </a:r>
            <a:r>
              <a:rPr lang="fr-FR" sz="1200" b="0" i="0" kern="1200" baseline="0" dirty="0" err="1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eturerem</a:t>
            </a:r>
            <a:r>
              <a:rPr lang="fr-FR" sz="1200" b="0" i="0" kern="1200" baseline="0" dirty="0">
                <a:solidFill>
                  <a:schemeClr val="tx1"/>
                </a:solidFill>
                <a:effectLst/>
                <a:latin typeface="Ubuntu" panose="020B0504030602030204" pitchFamily="34" charset="0"/>
                <a:ea typeface="+mj-ea"/>
                <a:cs typeface="+mj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7613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DA168AD4-F989-E269-DF1B-81F1DC29F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B9D5939-F2EA-3E50-AEDC-FF32A77DED02}"/>
              </a:ext>
            </a:extLst>
          </p:cNvPr>
          <p:cNvSpPr txBox="1">
            <a:spLocks/>
          </p:cNvSpPr>
          <p:nvPr userDrawn="1"/>
        </p:nvSpPr>
        <p:spPr>
          <a:xfrm>
            <a:off x="8243311" y="3615019"/>
            <a:ext cx="3948689" cy="6928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1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r>
              <a:rPr lang="fr-FR" baseline="0" dirty="0" err="1">
                <a:solidFill>
                  <a:schemeClr val="bg1"/>
                </a:solidFill>
                <a:latin typeface="Ubuntu" panose="020B0504030602030204" pitchFamily="34" charset="0"/>
              </a:rPr>
              <a:t>Thank</a:t>
            </a:r>
            <a:r>
              <a:rPr lang="fr-FR" baseline="0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r>
              <a:rPr lang="fr-FR" baseline="0" dirty="0" err="1">
                <a:solidFill>
                  <a:schemeClr val="bg1"/>
                </a:solidFill>
                <a:latin typeface="Ubuntu" panose="020B0504030602030204" pitchFamily="34" charset="0"/>
              </a:rPr>
              <a:t>you</a:t>
            </a:r>
            <a:r>
              <a:rPr lang="fr-FR" baseline="0" dirty="0">
                <a:solidFill>
                  <a:schemeClr val="bg1"/>
                </a:solidFill>
                <a:latin typeface="Ubuntu" panose="020B0504030602030204" pitchFamily="34" charset="0"/>
              </a:rPr>
              <a:t>!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AF4ED8A-3C0E-88B0-A90B-2CF3FD9170E6}"/>
              </a:ext>
            </a:extLst>
          </p:cNvPr>
          <p:cNvGrpSpPr/>
          <p:nvPr userDrawn="1"/>
        </p:nvGrpSpPr>
        <p:grpSpPr>
          <a:xfrm>
            <a:off x="664441" y="2977553"/>
            <a:ext cx="6522902" cy="2084916"/>
            <a:chOff x="908313" y="2236826"/>
            <a:chExt cx="10522378" cy="3363269"/>
          </a:xfrm>
        </p:grpSpPr>
        <p:pic>
          <p:nvPicPr>
            <p:cNvPr id="56" name="Image 55">
              <a:extLst>
                <a:ext uri="{FF2B5EF4-FFF2-40B4-BE49-F238E27FC236}">
                  <a16:creationId xmlns:a16="http://schemas.microsoft.com/office/drawing/2014/main" id="{AF2D8220-09CD-2AD3-FC1D-7D886A9C76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489" y="2236826"/>
              <a:ext cx="1411528" cy="992419"/>
            </a:xfrm>
            <a:prstGeom prst="rect">
              <a:avLst/>
            </a:prstGeom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5C68C4C9-D374-7646-94BC-965C50AC95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948540" y="2517274"/>
              <a:ext cx="1527164" cy="485153"/>
            </a:xfrm>
            <a:prstGeom prst="rect">
              <a:avLst/>
            </a:prstGeom>
          </p:spPr>
        </p:pic>
        <p:pic>
          <p:nvPicPr>
            <p:cNvPr id="60" name="Image 59">
              <a:extLst>
                <a:ext uri="{FF2B5EF4-FFF2-40B4-BE49-F238E27FC236}">
                  <a16:creationId xmlns:a16="http://schemas.microsoft.com/office/drawing/2014/main" id="{76E1BCC4-8528-B140-FB9C-0638A21644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913482" y="2370046"/>
              <a:ext cx="1711406" cy="824985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3FD3A561-F904-B837-0C96-AA428A4D60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7127229" y="2504645"/>
              <a:ext cx="1932141" cy="421108"/>
            </a:xfrm>
            <a:prstGeom prst="rect">
              <a:avLst/>
            </a:prstGeom>
          </p:spPr>
        </p:pic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58A4C864-E85C-C941-08C4-C9C2ABC5AE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9561711" y="2324668"/>
              <a:ext cx="1805540" cy="870363"/>
            </a:xfrm>
            <a:prstGeom prst="rect">
              <a:avLst/>
            </a:prstGeom>
          </p:spPr>
        </p:pic>
        <p:pic>
          <p:nvPicPr>
            <p:cNvPr id="66" name="Image 65">
              <a:extLst>
                <a:ext uri="{FF2B5EF4-FFF2-40B4-BE49-F238E27FC236}">
                  <a16:creationId xmlns:a16="http://schemas.microsoft.com/office/drawing/2014/main" id="{0B2FBD4A-FDF1-3FDF-DFC5-D79FF05C672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908313" y="3522422"/>
              <a:ext cx="1603881" cy="902183"/>
            </a:xfrm>
            <a:prstGeom prst="rect">
              <a:avLst/>
            </a:prstGeom>
          </p:spPr>
        </p:pic>
        <p:pic>
          <p:nvPicPr>
            <p:cNvPr id="68" name="Image 67">
              <a:extLst>
                <a:ext uri="{FF2B5EF4-FFF2-40B4-BE49-F238E27FC236}">
                  <a16:creationId xmlns:a16="http://schemas.microsoft.com/office/drawing/2014/main" id="{05C2FEB8-9DB7-B2B5-5D38-F9665CFF40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948540" y="3604837"/>
              <a:ext cx="1529615" cy="737353"/>
            </a:xfrm>
            <a:prstGeom prst="rect">
              <a:avLst/>
            </a:prstGeom>
          </p:spPr>
        </p:pic>
        <p:pic>
          <p:nvPicPr>
            <p:cNvPr id="70" name="Image 69">
              <a:extLst>
                <a:ext uri="{FF2B5EF4-FFF2-40B4-BE49-F238E27FC236}">
                  <a16:creationId xmlns:a16="http://schemas.microsoft.com/office/drawing/2014/main" id="{76E2C2DC-A6B2-99CA-D024-50B5FF482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/>
            <a:stretch>
              <a:fillRect/>
            </a:stretch>
          </p:blipFill>
          <p:spPr>
            <a:xfrm>
              <a:off x="5004378" y="3756087"/>
              <a:ext cx="1529615" cy="434853"/>
            </a:xfrm>
            <a:prstGeom prst="rect">
              <a:avLst/>
            </a:prstGeom>
          </p:spPr>
        </p:pic>
        <p:pic>
          <p:nvPicPr>
            <p:cNvPr id="72" name="Image 71">
              <a:extLst>
                <a:ext uri="{FF2B5EF4-FFF2-40B4-BE49-F238E27FC236}">
                  <a16:creationId xmlns:a16="http://schemas.microsoft.com/office/drawing/2014/main" id="{74F3A3B2-EF55-731C-451D-7318DBFAAF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/>
            <a:stretch>
              <a:fillRect/>
            </a:stretch>
          </p:blipFill>
          <p:spPr>
            <a:xfrm>
              <a:off x="7260296" y="3823983"/>
              <a:ext cx="1666007" cy="299060"/>
            </a:xfrm>
            <a:prstGeom prst="rect">
              <a:avLst/>
            </a:prstGeom>
          </p:spPr>
        </p:pic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FEC745D3-30CA-3AF6-6A5E-F66BA361D6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/>
            <a:stretch>
              <a:fillRect/>
            </a:stretch>
          </p:blipFill>
          <p:spPr>
            <a:xfrm>
              <a:off x="9474891" y="3738563"/>
              <a:ext cx="1955800" cy="469900"/>
            </a:xfrm>
            <a:prstGeom prst="rect">
              <a:avLst/>
            </a:prstGeom>
          </p:spPr>
        </p:pic>
        <p:pic>
          <p:nvPicPr>
            <p:cNvPr id="76" name="Image 75">
              <a:extLst>
                <a:ext uri="{FF2B5EF4-FFF2-40B4-BE49-F238E27FC236}">
                  <a16:creationId xmlns:a16="http://schemas.microsoft.com/office/drawing/2014/main" id="{29938FC4-F9A7-62A6-71FE-A3E296560A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/>
            <a:stretch>
              <a:fillRect/>
            </a:stretch>
          </p:blipFill>
          <p:spPr>
            <a:xfrm>
              <a:off x="1331214" y="4611975"/>
              <a:ext cx="983820" cy="983820"/>
            </a:xfrm>
            <a:prstGeom prst="rect">
              <a:avLst/>
            </a:prstGeom>
          </p:spPr>
        </p:pic>
        <p:pic>
          <p:nvPicPr>
            <p:cNvPr id="78" name="Image 77">
              <a:extLst>
                <a:ext uri="{FF2B5EF4-FFF2-40B4-BE49-F238E27FC236}">
                  <a16:creationId xmlns:a16="http://schemas.microsoft.com/office/drawing/2014/main" id="{A680D87F-0318-8E35-0281-5A7A753BFD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2931815" y="4607675"/>
              <a:ext cx="1786356" cy="992420"/>
            </a:xfrm>
            <a:prstGeom prst="rect">
              <a:avLst/>
            </a:prstGeom>
          </p:spPr>
        </p:pic>
        <p:pic>
          <p:nvPicPr>
            <p:cNvPr id="80" name="Image 79">
              <a:extLst>
                <a:ext uri="{FF2B5EF4-FFF2-40B4-BE49-F238E27FC236}">
                  <a16:creationId xmlns:a16="http://schemas.microsoft.com/office/drawing/2014/main" id="{CB52E927-3CB1-99CC-FB27-86418CBDB00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/>
            <a:stretch>
              <a:fillRect/>
            </a:stretch>
          </p:blipFill>
          <p:spPr>
            <a:xfrm>
              <a:off x="5295371" y="4726406"/>
              <a:ext cx="1173371" cy="754959"/>
            </a:xfrm>
            <a:prstGeom prst="rect">
              <a:avLst/>
            </a:prstGeom>
          </p:spPr>
        </p:pic>
        <p:pic>
          <p:nvPicPr>
            <p:cNvPr id="82" name="Image 81">
              <a:extLst>
                <a:ext uri="{FF2B5EF4-FFF2-40B4-BE49-F238E27FC236}">
                  <a16:creationId xmlns:a16="http://schemas.microsoft.com/office/drawing/2014/main" id="{87DF7ADC-7D1E-610F-7D46-BE59D57895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/>
            <a:stretch>
              <a:fillRect/>
            </a:stretch>
          </p:blipFill>
          <p:spPr>
            <a:xfrm>
              <a:off x="7486038" y="4767921"/>
              <a:ext cx="1440265" cy="671929"/>
            </a:xfrm>
            <a:prstGeom prst="rect">
              <a:avLst/>
            </a:prstGeom>
          </p:spPr>
        </p:pic>
      </p:grpSp>
      <p:pic>
        <p:nvPicPr>
          <p:cNvPr id="20" name="Image 19">
            <a:extLst>
              <a:ext uri="{FF2B5EF4-FFF2-40B4-BE49-F238E27FC236}">
                <a16:creationId xmlns:a16="http://schemas.microsoft.com/office/drawing/2014/main" id="{51710671-681A-37AE-C24B-6F6EE8B1C4D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60205" y="1042132"/>
            <a:ext cx="3659390" cy="7975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67D5BB-DD9B-0B0E-979E-DC471893E754}"/>
              </a:ext>
            </a:extLst>
          </p:cNvPr>
          <p:cNvSpPr/>
          <p:nvPr userDrawn="1"/>
        </p:nvSpPr>
        <p:spPr>
          <a:xfrm>
            <a:off x="788576" y="234418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kern="1200" baseline="0" dirty="0" err="1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+mn-ea"/>
                <a:cs typeface="+mn-cs"/>
              </a:rPr>
              <a:t>With</a:t>
            </a:r>
            <a:r>
              <a:rPr lang="fr-FR" sz="1400" kern="1200" baseline="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+mn-ea"/>
                <a:cs typeface="+mn-cs"/>
              </a:rPr>
              <a:t> the support of </a:t>
            </a:r>
            <a:r>
              <a:rPr lang="fr-FR" sz="1400" kern="1200" baseline="0" dirty="0" err="1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+mn-ea"/>
                <a:cs typeface="+mn-cs"/>
              </a:rPr>
              <a:t>EuropeActive’s</a:t>
            </a:r>
            <a:r>
              <a:rPr lang="fr-FR" sz="1400" kern="1200" baseline="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+mn-ea"/>
                <a:cs typeface="+mn-cs"/>
              </a:rPr>
              <a:t> </a:t>
            </a:r>
            <a:br>
              <a:rPr lang="fr-FR" sz="1400" kern="1200" baseline="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+mn-ea"/>
                <a:cs typeface="+mn-cs"/>
              </a:rPr>
            </a:br>
            <a:r>
              <a:rPr lang="fr-FR" sz="1400" kern="1200" baseline="0" dirty="0" err="1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+mn-ea"/>
                <a:cs typeface="+mn-cs"/>
              </a:rPr>
              <a:t>President's</a:t>
            </a:r>
            <a:r>
              <a:rPr lang="fr-FR" sz="1400" kern="1200" baseline="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+mn-ea"/>
                <a:cs typeface="+mn-cs"/>
              </a:rPr>
              <a:t> Council for </a:t>
            </a:r>
            <a:r>
              <a:rPr lang="fr-FR" sz="1400" kern="1200" baseline="0" dirty="0" err="1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+mn-ea"/>
                <a:cs typeface="+mn-cs"/>
              </a:rPr>
              <a:t>Suppliers</a:t>
            </a:r>
            <a:r>
              <a:rPr lang="fr-FR" sz="1400" kern="1200" baseline="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+mn-ea"/>
                <a:cs typeface="+mn-cs"/>
              </a:rPr>
              <a:t>, Digital &amp; Tech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38904EA-1178-C70D-380B-03E43D62B444}"/>
              </a:ext>
            </a:extLst>
          </p:cNvPr>
          <p:cNvSpPr/>
          <p:nvPr userDrawn="1"/>
        </p:nvSpPr>
        <p:spPr>
          <a:xfrm>
            <a:off x="788576" y="644337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kern="1200" baseline="0" dirty="0" err="1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+mn-ea"/>
                <a:cs typeface="+mn-cs"/>
              </a:rPr>
              <a:t>Core</a:t>
            </a:r>
            <a:r>
              <a:rPr lang="fr-FR" sz="1400" kern="1200" baseline="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  <a:ea typeface="+mn-ea"/>
                <a:cs typeface="+mn-cs"/>
              </a:rPr>
              <a:t> sponsor</a:t>
            </a:r>
          </a:p>
        </p:txBody>
      </p:sp>
    </p:spTree>
    <p:extLst>
      <p:ext uri="{BB962C8B-B14F-4D97-AF65-F5344CB8AC3E}">
        <p14:creationId xmlns:p14="http://schemas.microsoft.com/office/powerpoint/2010/main" val="2278611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24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6" r:id="rId5"/>
    <p:sldLayoutId id="2147483653" r:id="rId6"/>
    <p:sldLayoutId id="2147483654" r:id="rId7"/>
    <p:sldLayoutId id="2147483657" r:id="rId8"/>
    <p:sldLayoutId id="214748365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3" Type="http://schemas.openxmlformats.org/officeDocument/2006/relationships/image" Target="../media/image25.pn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6">
            <a:extLst>
              <a:ext uri="{FF2B5EF4-FFF2-40B4-BE49-F238E27FC236}">
                <a16:creationId xmlns:a16="http://schemas.microsoft.com/office/drawing/2014/main" id="{F475F5AA-6F0B-A8A8-BF11-17FCD75E8A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3" b="78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4DD138-45AF-6119-E827-74D7F2F5EA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8D30BCCA-2447-A36B-89C3-34279FDCDD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9438" y="1992577"/>
            <a:ext cx="4156365" cy="1911418"/>
          </a:xfrm>
        </p:spPr>
        <p:txBody>
          <a:bodyPr/>
          <a:lstStyle/>
          <a:p>
            <a:r>
              <a:rPr lang="fr-BE" sz="3500" dirty="0"/>
              <a:t>Marianne Chagnon</a:t>
            </a:r>
          </a:p>
          <a:p>
            <a:pPr>
              <a:spcBef>
                <a:spcPts val="0"/>
              </a:spcBef>
            </a:pPr>
            <a:r>
              <a:rPr lang="fr-BE" sz="3500" dirty="0"/>
              <a:t>Anne Leroy</a:t>
            </a:r>
          </a:p>
          <a:p>
            <a:pPr>
              <a:spcBef>
                <a:spcPts val="0"/>
              </a:spcBef>
            </a:pPr>
            <a:r>
              <a:rPr lang="fr-BE" sz="3500" dirty="0"/>
              <a:t>Patrick Mazerot</a:t>
            </a:r>
            <a:endParaRPr lang="fr-FR" sz="3500" dirty="0"/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9C22A836-DCBC-D4F0-CC86-16326A683904}"/>
              </a:ext>
            </a:extLst>
          </p:cNvPr>
          <p:cNvSpPr txBox="1">
            <a:spLocks/>
          </p:cNvSpPr>
          <p:nvPr/>
        </p:nvSpPr>
        <p:spPr>
          <a:xfrm>
            <a:off x="209710" y="3848083"/>
            <a:ext cx="3946654" cy="207044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 baseline="0">
                <a:solidFill>
                  <a:schemeClr val="bg1"/>
                </a:solidFill>
                <a:latin typeface="Ubuntu" panose="020B0504030602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BE" i="1" dirty="0">
                <a:highlight>
                  <a:srgbClr val="8872B2"/>
                </a:highlight>
              </a:rPr>
              <a:t>Forum Européen de la Santé et du Fitness</a:t>
            </a:r>
          </a:p>
          <a:p>
            <a:endParaRPr lang="fr-BE" sz="1800" dirty="0">
              <a:highlight>
                <a:srgbClr val="8872B2"/>
              </a:highlight>
            </a:endParaRPr>
          </a:p>
          <a:p>
            <a:r>
              <a:rPr lang="fr-BE" sz="2000" dirty="0">
                <a:highlight>
                  <a:srgbClr val="8872B2"/>
                </a:highlight>
              </a:rPr>
              <a:t>Paris</a:t>
            </a:r>
          </a:p>
          <a:p>
            <a:r>
              <a:rPr lang="sk-SK" sz="2000" dirty="0"/>
              <a:t>2</a:t>
            </a:r>
            <a:r>
              <a:rPr lang="fr-BE" sz="2000" dirty="0"/>
              <a:t>2 septembre </a:t>
            </a:r>
            <a:r>
              <a:rPr lang="sk-SK" sz="2000" dirty="0"/>
              <a:t>2022</a:t>
            </a:r>
            <a:endParaRPr lang="fr-FR" sz="2000" dirty="0"/>
          </a:p>
          <a:p>
            <a:endParaRPr lang="fr-BE" sz="2600" dirty="0">
              <a:highlight>
                <a:srgbClr val="8872B2"/>
              </a:highlight>
            </a:endParaRPr>
          </a:p>
          <a:p>
            <a:endParaRPr lang="fr-BE" sz="2600" dirty="0">
              <a:highlight>
                <a:srgbClr val="8872B2"/>
              </a:highlight>
            </a:endParaRPr>
          </a:p>
          <a:p>
            <a:endParaRPr lang="fr-BE" sz="2600" dirty="0">
              <a:highlight>
                <a:srgbClr val="8872B2"/>
              </a:highlight>
            </a:endParaRPr>
          </a:p>
          <a:p>
            <a:endParaRPr lang="fr-FR" sz="2600" dirty="0">
              <a:highlight>
                <a:srgbClr val="8872B2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27031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8F5ED5A-3A0D-1FAC-6A83-FFEE4D390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5345" y="4343852"/>
            <a:ext cx="3546659" cy="112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92EBCC-B354-C3DC-9EE7-2927DA0B0CFC}"/>
              </a:ext>
            </a:extLst>
          </p:cNvPr>
          <p:cNvSpPr txBox="1"/>
          <p:nvPr/>
        </p:nvSpPr>
        <p:spPr>
          <a:xfrm>
            <a:off x="1397889" y="5799582"/>
            <a:ext cx="3924300" cy="738664"/>
          </a:xfrm>
          <a:prstGeom prst="rect">
            <a:avLst/>
          </a:prstGeom>
          <a:solidFill>
            <a:srgbClr val="8872B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highlight>
                  <a:srgbClr val="8872B2"/>
                </a:highlight>
                <a:latin typeface="Ubuntu"/>
                <a:ea typeface="+mj-ea"/>
                <a:cs typeface="+mj-cs"/>
              </a:rPr>
              <a:t>beactiveday.eu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highlight>
                  <a:srgbClr val="8872B2"/>
                </a:highlight>
                <a:latin typeface="Ubuntu"/>
                <a:ea typeface="+mj-ea"/>
                <a:cs typeface="+mj-cs"/>
              </a:rPr>
              <a:t>europeactive.eu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highlight>
                  <a:srgbClr val="8872B2"/>
                </a:highlight>
                <a:latin typeface="Ubuntu"/>
                <a:ea typeface="+mj-ea"/>
                <a:cs typeface="+mj-cs"/>
              </a:rPr>
              <a:t>active-fneapl.fr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AFD767-52DF-1953-21E1-C90F9FB3FA6C}"/>
              </a:ext>
            </a:extLst>
          </p:cNvPr>
          <p:cNvSpPr txBox="1"/>
          <p:nvPr/>
        </p:nvSpPr>
        <p:spPr>
          <a:xfrm>
            <a:off x="8403337" y="3220158"/>
            <a:ext cx="3410340" cy="1123694"/>
          </a:xfrm>
          <a:prstGeom prst="rect">
            <a:avLst/>
          </a:prstGeom>
          <a:solidFill>
            <a:srgbClr val="8872B2"/>
          </a:solidFill>
        </p:spPr>
        <p:txBody>
          <a:bodyPr wrap="square" rtlCol="0">
            <a:spAutoFit/>
          </a:bodyPr>
          <a:lstStyle/>
          <a:p>
            <a:pPr algn="ctr"/>
            <a:endParaRPr lang="en-BE" sz="3000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8BDD34-0BC5-B723-D1BA-CBF915CD36CA}"/>
              </a:ext>
            </a:extLst>
          </p:cNvPr>
          <p:cNvSpPr txBox="1"/>
          <p:nvPr/>
        </p:nvSpPr>
        <p:spPr>
          <a:xfrm>
            <a:off x="847913" y="591711"/>
            <a:ext cx="1921166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600" dirty="0">
                <a:solidFill>
                  <a:schemeClr val="bg1">
                    <a:lumMod val="50000"/>
                  </a:schemeClr>
                </a:solidFill>
                <a:latin typeface="Ubuntu" panose="020B0504030602030204" pitchFamily="34" charset="0"/>
              </a:rPr>
              <a:t>Sponsor principal</a:t>
            </a:r>
            <a:endParaRPr lang="en-BE" sz="1600" dirty="0">
              <a:solidFill>
                <a:schemeClr val="bg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3E514B-4DB0-74FC-2CC4-04A29A96BEDD}"/>
              </a:ext>
            </a:extLst>
          </p:cNvPr>
          <p:cNvSpPr txBox="1"/>
          <p:nvPr/>
        </p:nvSpPr>
        <p:spPr>
          <a:xfrm>
            <a:off x="657225" y="1835372"/>
            <a:ext cx="4254439" cy="10881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BE" sz="1600" dirty="0">
              <a:solidFill>
                <a:schemeClr val="bg1">
                  <a:lumMod val="50000"/>
                </a:schemeClr>
              </a:solidFill>
              <a:latin typeface="Ubuntu" panose="020B05040306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3C2C42-ACF6-B38C-5741-721370A57688}"/>
              </a:ext>
            </a:extLst>
          </p:cNvPr>
          <p:cNvSpPr txBox="1"/>
          <p:nvPr/>
        </p:nvSpPr>
        <p:spPr>
          <a:xfrm>
            <a:off x="8265278" y="3015552"/>
            <a:ext cx="3686457" cy="98488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8872B2"/>
                </a:solidFill>
                <a:latin typeface="Ubuntu"/>
                <a:ea typeface="+mj-ea"/>
                <a:cs typeface="+mj-cs"/>
              </a:rPr>
              <a:t>MERCI </a:t>
            </a:r>
          </a:p>
          <a:p>
            <a:pPr algn="ctr"/>
            <a:r>
              <a:rPr lang="en-US" sz="2600" b="1" dirty="0">
                <a:solidFill>
                  <a:srgbClr val="8872B2"/>
                </a:solidFill>
                <a:latin typeface="Ubuntu"/>
                <a:ea typeface="+mj-ea"/>
                <a:cs typeface="+mj-cs"/>
              </a:rPr>
              <a:t>pour </a:t>
            </a:r>
            <a:r>
              <a:rPr lang="en-US" sz="2600" b="1" dirty="0" err="1">
                <a:solidFill>
                  <a:srgbClr val="8872B2"/>
                </a:solidFill>
                <a:latin typeface="Ubuntu"/>
                <a:ea typeface="+mj-ea"/>
                <a:cs typeface="+mj-cs"/>
              </a:rPr>
              <a:t>votre</a:t>
            </a:r>
            <a:r>
              <a:rPr lang="en-US" sz="2600" b="1" dirty="0">
                <a:solidFill>
                  <a:srgbClr val="8872B2"/>
                </a:solidFill>
                <a:latin typeface="Ubuntu"/>
                <a:ea typeface="+mj-ea"/>
                <a:cs typeface="+mj-cs"/>
              </a:rPr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153812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23842ED-D681-953A-EF39-0285D840F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193" y="297477"/>
            <a:ext cx="8237452" cy="5733210"/>
          </a:xfrm>
          <a:prstGeom prst="rect">
            <a:avLst/>
          </a:prstGeom>
        </p:spPr>
      </p:pic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0A75F03E-FB02-090B-38C1-D981C982488F}"/>
              </a:ext>
            </a:extLst>
          </p:cNvPr>
          <p:cNvSpPr txBox="1">
            <a:spLocks/>
          </p:cNvSpPr>
          <p:nvPr/>
        </p:nvSpPr>
        <p:spPr>
          <a:xfrm>
            <a:off x="796550" y="2057794"/>
            <a:ext cx="4830527" cy="38651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fr-FR" sz="1500" b="1" i="0" kern="1200" baseline="0" smtClean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500" b="1" i="0" kern="1200" baseline="0" smtClean="0">
                <a:solidFill>
                  <a:srgbClr val="46B7A7"/>
                </a:solidFill>
                <a:effectLst/>
                <a:latin typeface="Ubuntu" panose="020B0504030602030204" pitchFamily="34" charset="0"/>
                <a:ea typeface="+mj-ea"/>
                <a:cs typeface="+mj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1600" b="0" dirty="0" err="1">
                <a:solidFill>
                  <a:schemeClr val="tx1"/>
                </a:solidFill>
              </a:rPr>
              <a:t>Campagne</a:t>
            </a:r>
            <a:r>
              <a:rPr lang="en-GB" sz="1600" b="0" dirty="0">
                <a:solidFill>
                  <a:schemeClr val="tx1"/>
                </a:solidFill>
              </a:rPr>
              <a:t> qui </a:t>
            </a:r>
            <a:r>
              <a:rPr lang="en-GB" sz="1600" b="0" dirty="0" err="1">
                <a:solidFill>
                  <a:schemeClr val="tx1"/>
                </a:solidFill>
              </a:rPr>
              <a:t>cherche</a:t>
            </a:r>
            <a:r>
              <a:rPr lang="en-GB" sz="1600" b="0" dirty="0">
                <a:solidFill>
                  <a:schemeClr val="tx1"/>
                </a:solidFill>
              </a:rPr>
              <a:t> à </a:t>
            </a:r>
            <a:r>
              <a:rPr lang="en-GB" sz="1600" dirty="0" err="1">
                <a:solidFill>
                  <a:schemeClr val="tx1"/>
                </a:solidFill>
              </a:rPr>
              <a:t>promouvoir</a:t>
            </a:r>
            <a:r>
              <a:rPr lang="en-GB" sz="1600" dirty="0">
                <a:solidFill>
                  <a:schemeClr val="tx1"/>
                </a:solidFill>
              </a:rPr>
              <a:t> l’</a:t>
            </a:r>
            <a:r>
              <a:rPr lang="fr-FR" sz="1600" dirty="0">
                <a:solidFill>
                  <a:schemeClr val="tx1"/>
                </a:solidFill>
              </a:rPr>
              <a:t>importance d’une activité physique régulière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FR" sz="1600" b="0" dirty="0">
                <a:solidFill>
                  <a:schemeClr val="tx1"/>
                </a:solidFill>
              </a:rPr>
              <a:t>	</a:t>
            </a:r>
            <a:r>
              <a:rPr lang="fr-FR" sz="1600" b="0" i="1" dirty="0">
                <a:solidFill>
                  <a:schemeClr val="tx1"/>
                </a:solidFill>
              </a:rPr>
              <a:t>à travers des événements organisés 	dans des 	salles de sport, parcs, écoles, 	lieux de travail…</a:t>
            </a:r>
            <a:endParaRPr lang="en-GB" sz="1600" b="0" i="1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en-GB" sz="1200" b="0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sk-SK" sz="1600" dirty="0">
                <a:solidFill>
                  <a:schemeClr val="tx1"/>
                </a:solidFill>
              </a:rPr>
              <a:t>19 </a:t>
            </a:r>
            <a:r>
              <a:rPr lang="fr-BE" sz="1600" dirty="0">
                <a:solidFill>
                  <a:schemeClr val="tx1"/>
                </a:solidFill>
              </a:rPr>
              <a:t>associations nationales </a:t>
            </a:r>
            <a:r>
              <a:rPr lang="fr-BE" sz="1600" b="0" dirty="0">
                <a:solidFill>
                  <a:schemeClr val="tx1"/>
                </a:solidFill>
              </a:rPr>
              <a:t>participantes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fr-BE" sz="1600" b="0" dirty="0">
                <a:solidFill>
                  <a:schemeClr val="tx1"/>
                </a:solidFill>
              </a:rPr>
              <a:t>	</a:t>
            </a:r>
            <a:r>
              <a:rPr lang="fr-BE" sz="1600" b="0" i="1" dirty="0">
                <a:solidFill>
                  <a:schemeClr val="tx1"/>
                </a:solidFill>
              </a:rPr>
              <a:t>Des guides et outils sont mis à leur 	disposition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endParaRPr lang="sk-SK" sz="1600" b="0" i="1" dirty="0">
              <a:solidFill>
                <a:schemeClr val="tx1"/>
              </a:solidFill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</a:pPr>
            <a:r>
              <a:rPr lang="en-US" sz="1600" b="0" dirty="0">
                <a:solidFill>
                  <a:schemeClr val="tx1"/>
                </a:solidFill>
              </a:rPr>
              <a:t>Le </a:t>
            </a:r>
            <a:r>
              <a:rPr lang="en-US" sz="1600" b="0" dirty="0" err="1">
                <a:solidFill>
                  <a:schemeClr val="tx1"/>
                </a:solidFill>
              </a:rPr>
              <a:t>vendredi</a:t>
            </a:r>
            <a:r>
              <a:rPr lang="en-US" sz="1600" b="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23</a:t>
            </a:r>
            <a:r>
              <a:rPr lang="sk-SK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septembre</a:t>
            </a:r>
            <a:r>
              <a:rPr lang="en-US" sz="1600" b="0" dirty="0">
                <a:solidFill>
                  <a:schemeClr val="tx1"/>
                </a:solidFill>
              </a:rPr>
              <a:t>, premier jour de la </a:t>
            </a:r>
            <a:r>
              <a:rPr lang="en-US" sz="1600" dirty="0" err="1">
                <a:solidFill>
                  <a:schemeClr val="tx1"/>
                </a:solidFill>
              </a:rPr>
              <a:t>Semaine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 err="1">
                <a:solidFill>
                  <a:schemeClr val="tx1"/>
                </a:solidFill>
              </a:rPr>
              <a:t>européenne</a:t>
            </a:r>
            <a:r>
              <a:rPr lang="en-US" sz="1600" dirty="0">
                <a:solidFill>
                  <a:schemeClr val="tx1"/>
                </a:solidFill>
              </a:rPr>
              <a:t> du sport</a:t>
            </a:r>
            <a:endParaRPr lang="sk-SK" sz="1600" dirty="0">
              <a:solidFill>
                <a:schemeClr val="tx1"/>
              </a:solidFill>
            </a:endParaRPr>
          </a:p>
        </p:txBody>
      </p:sp>
      <p:pic>
        <p:nvPicPr>
          <p:cNvPr id="8" name="Graphic 7" descr="Arrow: Straight with solid fill">
            <a:extLst>
              <a:ext uri="{FF2B5EF4-FFF2-40B4-BE49-F238E27FC236}">
                <a16:creationId xmlns:a16="http://schemas.microsoft.com/office/drawing/2014/main" id="{0F72B875-84F4-91E3-B0BA-D5CE57CBD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7285" y="2025426"/>
            <a:ext cx="648667" cy="648667"/>
          </a:xfrm>
          <a:prstGeom prst="rect">
            <a:avLst/>
          </a:prstGeom>
        </p:spPr>
      </p:pic>
      <p:pic>
        <p:nvPicPr>
          <p:cNvPr id="10" name="Graphic 9" descr="Line arrow: Counter-clockwise curve outline">
            <a:extLst>
              <a:ext uri="{FF2B5EF4-FFF2-40B4-BE49-F238E27FC236}">
                <a16:creationId xmlns:a16="http://schemas.microsoft.com/office/drawing/2014/main" id="{C7638E57-D759-C597-A358-BF60A7EC76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175127">
            <a:off x="1073416" y="2579843"/>
            <a:ext cx="613106" cy="613106"/>
          </a:xfrm>
          <a:prstGeom prst="rect">
            <a:avLst/>
          </a:prstGeom>
        </p:spPr>
      </p:pic>
      <p:pic>
        <p:nvPicPr>
          <p:cNvPr id="11" name="Graphic 10" descr="Arrow: Straight with solid fill">
            <a:extLst>
              <a:ext uri="{FF2B5EF4-FFF2-40B4-BE49-F238E27FC236}">
                <a16:creationId xmlns:a16="http://schemas.microsoft.com/office/drawing/2014/main" id="{A7EEF7DE-3515-57B0-BF78-67994C7C1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7285" y="3581794"/>
            <a:ext cx="648667" cy="648667"/>
          </a:xfrm>
          <a:prstGeom prst="rect">
            <a:avLst/>
          </a:prstGeom>
        </p:spPr>
      </p:pic>
      <p:pic>
        <p:nvPicPr>
          <p:cNvPr id="12" name="Graphic 11" descr="Arrow: Straight with solid fill">
            <a:extLst>
              <a:ext uri="{FF2B5EF4-FFF2-40B4-BE49-F238E27FC236}">
                <a16:creationId xmlns:a16="http://schemas.microsoft.com/office/drawing/2014/main" id="{DDB10BEE-D6DB-96B2-ECA3-169A40872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7284" y="4850757"/>
            <a:ext cx="648667" cy="648667"/>
          </a:xfrm>
          <a:prstGeom prst="rect">
            <a:avLst/>
          </a:prstGeom>
        </p:spPr>
      </p:pic>
      <p:pic>
        <p:nvPicPr>
          <p:cNvPr id="13" name="Graphic 12" descr="Line arrow: Counter-clockwise curve outline">
            <a:extLst>
              <a:ext uri="{FF2B5EF4-FFF2-40B4-BE49-F238E27FC236}">
                <a16:creationId xmlns:a16="http://schemas.microsoft.com/office/drawing/2014/main" id="{FFB7CBA1-0339-B815-73E1-9EDFB73327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175127">
            <a:off x="1109992" y="3887331"/>
            <a:ext cx="613106" cy="6131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200067-9E9F-FE4D-E973-FBC4E71D71FF}"/>
              </a:ext>
            </a:extLst>
          </p:cNvPr>
          <p:cNvSpPr txBox="1"/>
          <p:nvPr/>
        </p:nvSpPr>
        <p:spPr>
          <a:xfrm>
            <a:off x="3486542" y="375522"/>
            <a:ext cx="4023601" cy="646331"/>
          </a:xfrm>
          <a:prstGeom prst="rect">
            <a:avLst/>
          </a:prstGeom>
          <a:solidFill>
            <a:srgbClr val="887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i="1" dirty="0">
                <a:solidFill>
                  <a:schemeClr val="bg1"/>
                </a:solidFill>
                <a:latin typeface="Ubuntu" panose="020B0504030602030204" pitchFamily="34" charset="0"/>
              </a:rPr>
              <a:t>#BEACTIVE DAY</a:t>
            </a:r>
            <a:endParaRPr lang="en-BE" sz="3600" b="1" i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39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6ECEE00-AC23-FEA9-7522-D5331C9D7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" y="0"/>
            <a:ext cx="12190992" cy="6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819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37DF6330-5CB3-EEFA-9762-66D41486E2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1" r="121"/>
          <a:stretch>
            <a:fillRect/>
          </a:stretch>
        </p:blipFill>
        <p:spPr>
          <a:xfrm>
            <a:off x="6914222" y="2112775"/>
            <a:ext cx="5259054" cy="3514302"/>
          </a:xfrm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61D7CD1A-5B70-7086-7A1A-C27DD83CC833}"/>
              </a:ext>
            </a:extLst>
          </p:cNvPr>
          <p:cNvSpPr/>
          <p:nvPr/>
        </p:nvSpPr>
        <p:spPr>
          <a:xfrm rot="10800000">
            <a:off x="5405480" y="1343275"/>
            <a:ext cx="5354294" cy="4371383"/>
          </a:xfrm>
          <a:prstGeom prst="parallelogram">
            <a:avLst>
              <a:gd name="adj" fmla="val 36015"/>
            </a:avLst>
          </a:prstGeom>
          <a:gradFill>
            <a:gsLst>
              <a:gs pos="11000">
                <a:srgbClr val="FFFFFF">
                  <a:alpha val="55000"/>
                </a:srgbClr>
              </a:gs>
              <a:gs pos="4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raphic 4" descr="Dumbbell with solid fill">
            <a:extLst>
              <a:ext uri="{FF2B5EF4-FFF2-40B4-BE49-F238E27FC236}">
                <a16:creationId xmlns:a16="http://schemas.microsoft.com/office/drawing/2014/main" id="{944B7172-4351-0BF6-8AF3-5321E4B49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30105">
            <a:off x="784461" y="914322"/>
            <a:ext cx="633202" cy="633202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6EF6F940-95A3-5AA4-77D3-E144AD1D1756}"/>
              </a:ext>
            </a:extLst>
          </p:cNvPr>
          <p:cNvSpPr txBox="1">
            <a:spLocks/>
          </p:cNvSpPr>
          <p:nvPr/>
        </p:nvSpPr>
        <p:spPr>
          <a:xfrm>
            <a:off x="1610249" y="705559"/>
            <a:ext cx="5939620" cy="41820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1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60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#BEACTIVE DAY </a:t>
            </a:r>
            <a:r>
              <a:rPr lang="en-GB" sz="1600" b="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est</a:t>
            </a:r>
            <a:r>
              <a:rPr lang="en-GB" sz="1600" b="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un </a:t>
            </a:r>
            <a:r>
              <a:rPr lang="en-GB" sz="160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rappel </a:t>
            </a:r>
            <a:r>
              <a:rPr lang="en-GB" sz="160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positif</a:t>
            </a:r>
            <a:r>
              <a:rPr lang="en-GB" sz="160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lang="en-GB" sz="1600" b="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de</a:t>
            </a:r>
            <a:r>
              <a:rPr lang="en-GB" sz="160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lang="en-GB" sz="1600" i="0" dirty="0" err="1">
                <a:solidFill>
                  <a:srgbClr val="46B7A7"/>
                </a:solidFill>
                <a:latin typeface="Ubuntu" panose="020B0504030602030204" pitchFamily="34" charset="0"/>
                <a:ea typeface="+mn-ea"/>
                <a:cs typeface="+mn-cs"/>
              </a:rPr>
              <a:t>l’impact</a:t>
            </a:r>
            <a:r>
              <a:rPr lang="en-GB" sz="1600" i="0" dirty="0">
                <a:solidFill>
                  <a:srgbClr val="46B7A7"/>
                </a:solidFill>
                <a:latin typeface="Ubuntu" panose="020B0504030602030204" pitchFamily="34" charset="0"/>
                <a:ea typeface="+mn-ea"/>
                <a:cs typeface="+mn-cs"/>
              </a:rPr>
              <a:t> de </a:t>
            </a:r>
            <a:r>
              <a:rPr lang="en-GB" sz="1600" i="0" dirty="0" err="1">
                <a:solidFill>
                  <a:srgbClr val="46B7A7"/>
                </a:solidFill>
                <a:latin typeface="Ubuntu" panose="020B0504030602030204" pitchFamily="34" charset="0"/>
                <a:ea typeface="+mn-ea"/>
                <a:cs typeface="+mn-cs"/>
              </a:rPr>
              <a:t>l’activité</a:t>
            </a:r>
            <a:r>
              <a:rPr lang="en-GB" sz="1600" i="0" dirty="0">
                <a:solidFill>
                  <a:srgbClr val="46B7A7"/>
                </a:solidFill>
                <a:latin typeface="Ubuntu" panose="020B0504030602030204" pitchFamily="34" charset="0"/>
                <a:ea typeface="+mn-ea"/>
                <a:cs typeface="+mn-cs"/>
              </a:rPr>
              <a:t> physique</a:t>
            </a:r>
            <a:r>
              <a:rPr lang="en-GB" sz="1600" b="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sur la </a:t>
            </a:r>
            <a:r>
              <a:rPr lang="en-GB" sz="1600" b="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santé</a:t>
            </a:r>
            <a:r>
              <a:rPr lang="en-GB" sz="1600" b="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, le bien-</a:t>
            </a:r>
            <a:r>
              <a:rPr lang="en-GB" sz="1600" b="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être</a:t>
            </a:r>
            <a:r>
              <a:rPr lang="en-GB" sz="1600" b="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et la </a:t>
            </a:r>
            <a:r>
              <a:rPr lang="en-GB" sz="1600" b="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société</a:t>
            </a:r>
            <a:endParaRPr lang="en-GB" sz="1600" b="0" i="0" dirty="0">
              <a:solidFill>
                <a:prstClr val="black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#BEACTIVE DAY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est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inclusif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, 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tout le monde </a:t>
            </a:r>
            <a:r>
              <a:rPr lang="en-GB" sz="160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peut</a:t>
            </a:r>
            <a:r>
              <a:rPr lang="en-GB" sz="160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lang="en-GB" sz="160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participer</a:t>
            </a:r>
            <a:endParaRPr lang="en-GB" sz="1600" i="0" dirty="0">
              <a:solidFill>
                <a:prstClr val="black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#BEACTIVE DAY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est une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véritable </a:t>
            </a:r>
            <a:r>
              <a:rPr kumimoji="0" lang="fr-FR" sz="1600" i="0" u="none" strike="noStrike" kern="1200" cap="none" spc="0" normalizeH="0" baseline="0" noProof="0" dirty="0">
                <a:ln>
                  <a:noFill/>
                </a:ln>
                <a:solidFill>
                  <a:srgbClr val="46B7A7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campagne européenne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, qui vise à rendre les personnes plus actives, de Lisbonne à Kiev et de Dublin à Athènes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GB" sz="160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#BEACTIVE DAY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est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une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campagne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en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constante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évolution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, qui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est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F9B033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organisée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F9B033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dans de plus </a:t>
            </a:r>
            <a:r>
              <a:rPr kumimoji="0" lang="en-GB" sz="1600" i="0" u="none" strike="noStrike" kern="1200" cap="none" spc="0" normalizeH="0" baseline="0" noProof="0" dirty="0" err="1">
                <a:ln>
                  <a:noFill/>
                </a:ln>
                <a:solidFill>
                  <a:srgbClr val="F9B033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en</a:t>
            </a:r>
            <a:r>
              <a:rPr kumimoji="0" lang="en-GB" sz="1600" i="0" u="none" strike="noStrike" kern="1200" cap="none" spc="0" normalizeH="0" baseline="0" noProof="0" dirty="0">
                <a:ln>
                  <a:noFill/>
                </a:ln>
                <a:solidFill>
                  <a:srgbClr val="F9B033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plus de pays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et </a:t>
            </a:r>
            <a:r>
              <a:rPr kumimoji="0" lang="fr-BE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atteignant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un plus grand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nombre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de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personnes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à travers des </a:t>
            </a: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événements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kumimoji="0" lang="fr-BE" sz="1600" b="0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buntu" panose="020B0504030602030204" pitchFamily="34" charset="0"/>
                <a:ea typeface="+mn-ea"/>
                <a:cs typeface="+mn-cs"/>
              </a:rPr>
              <a:t>variés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endParaRPr lang="fr-BE" sz="1600" b="0" i="0" dirty="0">
              <a:solidFill>
                <a:prstClr val="black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160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#BEACTIVE DAY </a:t>
            </a:r>
            <a:r>
              <a:rPr lang="en-GB" sz="1600" b="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est</a:t>
            </a:r>
            <a:r>
              <a:rPr lang="en-GB" sz="1600" b="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lang="en-GB" sz="1600" b="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mentionné</a:t>
            </a:r>
            <a:r>
              <a:rPr lang="en-GB" sz="1600" b="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dans la </a:t>
            </a:r>
            <a:r>
              <a:rPr lang="en-GB" sz="1600" b="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campagne</a:t>
            </a:r>
            <a:r>
              <a:rPr lang="en-GB" sz="160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“</a:t>
            </a:r>
            <a:r>
              <a:rPr lang="en-GB" sz="1600" dirty="0" err="1">
                <a:solidFill>
                  <a:srgbClr val="46B7A7"/>
                </a:solidFill>
                <a:latin typeface="Ubuntu" panose="020B0504030602030204" pitchFamily="34" charset="0"/>
                <a:ea typeface="+mn-ea"/>
                <a:cs typeface="+mn-cs"/>
              </a:rPr>
              <a:t>réinventer</a:t>
            </a:r>
            <a:r>
              <a:rPr lang="en-GB" sz="1600" dirty="0">
                <a:solidFill>
                  <a:srgbClr val="46B7A7"/>
                </a:solidFill>
                <a:latin typeface="Ubuntu" panose="020B0504030602030204" pitchFamily="34" charset="0"/>
                <a:ea typeface="+mn-ea"/>
                <a:cs typeface="+mn-cs"/>
              </a:rPr>
              <a:t> et </a:t>
            </a:r>
            <a:r>
              <a:rPr lang="en-GB" sz="1600" dirty="0" err="1">
                <a:solidFill>
                  <a:srgbClr val="46B7A7"/>
                </a:solidFill>
                <a:latin typeface="Ubuntu" panose="020B0504030602030204" pitchFamily="34" charset="0"/>
                <a:ea typeface="+mn-ea"/>
                <a:cs typeface="+mn-cs"/>
              </a:rPr>
              <a:t>reconstruire</a:t>
            </a:r>
            <a:r>
              <a:rPr lang="en-GB" sz="160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” </a:t>
            </a:r>
            <a:r>
              <a:rPr lang="en-GB" sz="1600" b="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de</a:t>
            </a:r>
            <a:r>
              <a:rPr lang="en-GB" sz="160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lang="en-GB" sz="160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l’OMS</a:t>
            </a:r>
            <a:r>
              <a:rPr lang="en-GB" sz="1600" b="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, sur comment </a:t>
            </a:r>
            <a:r>
              <a:rPr lang="en-GB" sz="1600" b="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résoudre</a:t>
            </a:r>
            <a:r>
              <a:rPr lang="en-GB" sz="1600" b="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les </a:t>
            </a:r>
            <a:r>
              <a:rPr lang="en-GB" sz="1600" b="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problèmes</a:t>
            </a:r>
            <a:r>
              <a:rPr lang="en-GB" sz="1600" b="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</a:t>
            </a:r>
            <a:r>
              <a:rPr lang="en-GB" sz="1600" b="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apparus</a:t>
            </a:r>
            <a:r>
              <a:rPr lang="en-GB" sz="1600" b="0" i="0" dirty="0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 pendant la </a:t>
            </a:r>
            <a:r>
              <a:rPr lang="en-GB" sz="1600" b="0" i="0" dirty="0" err="1">
                <a:solidFill>
                  <a:prstClr val="black"/>
                </a:solidFill>
                <a:latin typeface="Ubuntu" panose="020B0504030602030204" pitchFamily="34" charset="0"/>
                <a:ea typeface="+mn-ea"/>
                <a:cs typeface="+mn-cs"/>
              </a:rPr>
              <a:t>pandémie</a:t>
            </a:r>
            <a:endParaRPr lang="en-GB" sz="1600" b="0" i="0" dirty="0">
              <a:solidFill>
                <a:prstClr val="black"/>
              </a:solidFill>
              <a:latin typeface="Ubuntu" panose="020B0504030602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600" b="0" i="0" u="none" strike="noStrike" kern="1200" cap="none" spc="0" normalizeH="0" baseline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buntu" panose="020B0504030602030204" pitchFamily="34" charset="0"/>
              <a:ea typeface="+mn-ea"/>
              <a:cs typeface="+mn-cs"/>
            </a:endParaRPr>
          </a:p>
          <a:p>
            <a:pPr algn="l">
              <a:lnSpc>
                <a:spcPct val="100000"/>
              </a:lnSpc>
            </a:pPr>
            <a:endParaRPr lang="en-GB" sz="1200" b="1" u="sng" dirty="0">
              <a:latin typeface="Ubuntu" panose="020B0504030602030204" pitchFamily="34" charset="0"/>
            </a:endParaRPr>
          </a:p>
        </p:txBody>
      </p:sp>
      <p:pic>
        <p:nvPicPr>
          <p:cNvPr id="6" name="Graphic 5" descr="Dumbbell with solid fill">
            <a:extLst>
              <a:ext uri="{FF2B5EF4-FFF2-40B4-BE49-F238E27FC236}">
                <a16:creationId xmlns:a16="http://schemas.microsoft.com/office/drawing/2014/main" id="{E7ECEFE3-B172-7A6C-DDBD-5177CC5D6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30105">
            <a:off x="784462" y="1571550"/>
            <a:ext cx="633202" cy="633202"/>
          </a:xfrm>
          <a:prstGeom prst="rect">
            <a:avLst/>
          </a:prstGeom>
        </p:spPr>
      </p:pic>
      <p:pic>
        <p:nvPicPr>
          <p:cNvPr id="7" name="Graphic 6" descr="Dumbbell with solid fill">
            <a:extLst>
              <a:ext uri="{FF2B5EF4-FFF2-40B4-BE49-F238E27FC236}">
                <a16:creationId xmlns:a16="http://schemas.microsoft.com/office/drawing/2014/main" id="{CA12A525-877D-E04C-2B94-5667AB212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30105">
            <a:off x="784461" y="2338107"/>
            <a:ext cx="633202" cy="633202"/>
          </a:xfrm>
          <a:prstGeom prst="rect">
            <a:avLst/>
          </a:prstGeom>
        </p:spPr>
      </p:pic>
      <p:pic>
        <p:nvPicPr>
          <p:cNvPr id="8" name="Graphic 7" descr="Dumbbell with solid fill">
            <a:extLst>
              <a:ext uri="{FF2B5EF4-FFF2-40B4-BE49-F238E27FC236}">
                <a16:creationId xmlns:a16="http://schemas.microsoft.com/office/drawing/2014/main" id="{FB402782-6BDE-092B-635C-6220A503A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30105">
            <a:off x="847970" y="3316213"/>
            <a:ext cx="633202" cy="633202"/>
          </a:xfrm>
          <a:prstGeom prst="rect">
            <a:avLst/>
          </a:prstGeom>
        </p:spPr>
      </p:pic>
      <p:pic>
        <p:nvPicPr>
          <p:cNvPr id="11" name="Graphic 10" descr="Dumbbell with solid fill">
            <a:extLst>
              <a:ext uri="{FF2B5EF4-FFF2-40B4-BE49-F238E27FC236}">
                <a16:creationId xmlns:a16="http://schemas.microsoft.com/office/drawing/2014/main" id="{FF84C304-513F-EC72-7991-7F137E580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9230105">
            <a:off x="847971" y="4419120"/>
            <a:ext cx="633202" cy="6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49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13543A-5C91-A9E5-4D99-C2DBFADDA377}"/>
              </a:ext>
            </a:extLst>
          </p:cNvPr>
          <p:cNvSpPr txBox="1"/>
          <p:nvPr/>
        </p:nvSpPr>
        <p:spPr>
          <a:xfrm>
            <a:off x="2687635" y="604122"/>
            <a:ext cx="6647688" cy="584775"/>
          </a:xfrm>
          <a:prstGeom prst="rect">
            <a:avLst/>
          </a:prstGeom>
          <a:solidFill>
            <a:srgbClr val="46B7A7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200" b="1" i="1" dirty="0">
                <a:solidFill>
                  <a:schemeClr val="bg1"/>
                </a:solidFill>
                <a:latin typeface="Ubuntu" panose="020B0504030602030204" pitchFamily="34" charset="0"/>
              </a:rPr>
              <a:t>La Semaine Européenne du Sport</a:t>
            </a:r>
            <a:endParaRPr lang="en-BE" sz="3200" b="1" i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9" name="Picture 8" descr="A person jumping on a trampoline&#10;&#10;Description automatically generated with low confidence">
            <a:extLst>
              <a:ext uri="{FF2B5EF4-FFF2-40B4-BE49-F238E27FC236}">
                <a16:creationId xmlns:a16="http://schemas.microsoft.com/office/drawing/2014/main" id="{57172BEB-63C4-EDAF-314F-33B597CBB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51" y="1997685"/>
            <a:ext cx="5754624" cy="3236976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EC49092-34CE-0353-FD86-1BEFC0C94D53}"/>
              </a:ext>
            </a:extLst>
          </p:cNvPr>
          <p:cNvSpPr txBox="1">
            <a:spLocks/>
          </p:cNvSpPr>
          <p:nvPr/>
        </p:nvSpPr>
        <p:spPr>
          <a:xfrm>
            <a:off x="6717270" y="2162277"/>
            <a:ext cx="5686204" cy="3072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fr-FR" sz="1900" dirty="0">
                <a:latin typeface="Ubuntu" panose="020B0504030602030204" pitchFamily="34" charset="0"/>
              </a:rPr>
              <a:t>Initiative phare de la Commission européenne pour favoriser l'activité physique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GB" sz="1900" dirty="0">
              <a:latin typeface="Ubuntu" panose="020B0504030602030204" pitchFamily="34" charset="0"/>
            </a:endParaRPr>
          </a:p>
          <a:p>
            <a:pPr algn="l"/>
            <a:r>
              <a:rPr lang="fr-FR" sz="1900" dirty="0">
                <a:latin typeface="Ubuntu" panose="020B0504030602030204" pitchFamily="34" charset="0"/>
              </a:rPr>
              <a:t>Articulée autour de </a:t>
            </a:r>
            <a:r>
              <a:rPr lang="fr-FR" sz="1900" b="1" dirty="0">
                <a:latin typeface="Ubuntu" panose="020B0504030602030204" pitchFamily="34" charset="0"/>
              </a:rPr>
              <a:t>5 axes</a:t>
            </a:r>
            <a:r>
              <a:rPr lang="fr-FR" sz="1900" dirty="0">
                <a:latin typeface="Ubuntu" panose="020B0504030602030204" pitchFamily="34" charset="0"/>
              </a:rPr>
              <a:t> : lieu de travail, éducation, activités en plein air, clubs de sport, </a:t>
            </a:r>
            <a:r>
              <a:rPr lang="fr-FR" sz="1900" b="1" dirty="0">
                <a:latin typeface="Ubuntu" panose="020B0504030602030204" pitchFamily="34" charset="0"/>
              </a:rPr>
              <a:t>centres de fitness</a:t>
            </a:r>
          </a:p>
          <a:p>
            <a:pPr algn="l"/>
            <a:endParaRPr lang="en-US" sz="1900" b="1" dirty="0">
              <a:latin typeface="Ubuntu" panose="020B0504030602030204" pitchFamily="34" charset="0"/>
            </a:endParaRPr>
          </a:p>
          <a:p>
            <a:pPr algn="l"/>
            <a:r>
              <a:rPr lang="en-US" sz="1900" dirty="0" err="1">
                <a:latin typeface="Ubuntu" panose="020B0504030602030204" pitchFamily="34" charset="0"/>
              </a:rPr>
              <a:t>Partenariat</a:t>
            </a:r>
            <a:r>
              <a:rPr lang="en-US" sz="1900" dirty="0">
                <a:latin typeface="Ubuntu" panose="020B0504030602030204" pitchFamily="34" charset="0"/>
              </a:rPr>
              <a:t> entre la Commission </a:t>
            </a:r>
            <a:r>
              <a:rPr lang="en-US" sz="1900" dirty="0" err="1">
                <a:latin typeface="Ubuntu" panose="020B0504030602030204" pitchFamily="34" charset="0"/>
              </a:rPr>
              <a:t>européenne</a:t>
            </a:r>
            <a:r>
              <a:rPr lang="en-US" sz="1900" dirty="0">
                <a:latin typeface="Ubuntu" panose="020B0504030602030204" pitchFamily="34" charset="0"/>
              </a:rPr>
              <a:t> et les </a:t>
            </a:r>
            <a:r>
              <a:rPr lang="en-US" sz="1900" dirty="0" err="1">
                <a:latin typeface="Ubuntu" panose="020B0504030602030204" pitchFamily="34" charset="0"/>
              </a:rPr>
              <a:t>organismes</a:t>
            </a:r>
            <a:r>
              <a:rPr lang="en-US" sz="1900" dirty="0">
                <a:latin typeface="Ubuntu" panose="020B0504030602030204" pitchFamily="34" charset="0"/>
              </a:rPr>
              <a:t> </a:t>
            </a:r>
            <a:r>
              <a:rPr lang="en-US" sz="1900" dirty="0" err="1">
                <a:latin typeface="Ubuntu" panose="020B0504030602030204" pitchFamily="34" charset="0"/>
              </a:rPr>
              <a:t>nationaux</a:t>
            </a:r>
            <a:r>
              <a:rPr lang="en-US" sz="1900" dirty="0">
                <a:latin typeface="Ubuntu" panose="020B0504030602030204" pitchFamily="34" charset="0"/>
              </a:rPr>
              <a:t> de coordination</a:t>
            </a:r>
          </a:p>
          <a:p>
            <a:pPr algn="l"/>
            <a:endParaRPr lang="en-US" sz="1900" dirty="0">
              <a:latin typeface="Ubuntu" panose="020B0504030602030204" pitchFamily="34" charset="0"/>
            </a:endParaRPr>
          </a:p>
        </p:txBody>
      </p:sp>
      <p:pic>
        <p:nvPicPr>
          <p:cNvPr id="11" name="Graphic 10" descr="Arrow: Straight with solid fill">
            <a:extLst>
              <a:ext uri="{FF2B5EF4-FFF2-40B4-BE49-F238E27FC236}">
                <a16:creationId xmlns:a16="http://schemas.microsoft.com/office/drawing/2014/main" id="{4EB741E0-64BE-B1A4-699D-27D158B09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5994864" y="2168787"/>
            <a:ext cx="648667" cy="648667"/>
          </a:xfrm>
          <a:prstGeom prst="rect">
            <a:avLst/>
          </a:prstGeom>
        </p:spPr>
      </p:pic>
      <p:pic>
        <p:nvPicPr>
          <p:cNvPr id="12" name="Graphic 11" descr="Arrow: Straight with solid fill">
            <a:extLst>
              <a:ext uri="{FF2B5EF4-FFF2-40B4-BE49-F238E27FC236}">
                <a16:creationId xmlns:a16="http://schemas.microsoft.com/office/drawing/2014/main" id="{A5778744-0178-1DEE-104B-8A0FDD3BA3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5994863" y="3215660"/>
            <a:ext cx="648667" cy="648667"/>
          </a:xfrm>
          <a:prstGeom prst="rect">
            <a:avLst/>
          </a:prstGeom>
        </p:spPr>
      </p:pic>
      <p:pic>
        <p:nvPicPr>
          <p:cNvPr id="13" name="Graphic 12" descr="Arrow: Straight with solid fill">
            <a:extLst>
              <a:ext uri="{FF2B5EF4-FFF2-40B4-BE49-F238E27FC236}">
                <a16:creationId xmlns:a16="http://schemas.microsoft.com/office/drawing/2014/main" id="{6A14A767-ABB5-C449-758F-8895C99B5F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5994862" y="4431529"/>
            <a:ext cx="648667" cy="6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25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erson and person standing in front of a poster&#10;&#10;Description automatically generated with low confidence">
            <a:extLst>
              <a:ext uri="{FF2B5EF4-FFF2-40B4-BE49-F238E27FC236}">
                <a16:creationId xmlns:a16="http://schemas.microsoft.com/office/drawing/2014/main" id="{AB9CB3FF-6F35-EF2B-545B-3A922A4C10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18" r="15601"/>
          <a:stretch/>
        </p:blipFill>
        <p:spPr>
          <a:xfrm>
            <a:off x="6219089" y="1266092"/>
            <a:ext cx="5972912" cy="4724567"/>
          </a:xfrm>
        </p:spPr>
      </p:pic>
      <p:pic>
        <p:nvPicPr>
          <p:cNvPr id="17" name="Image 3">
            <a:extLst>
              <a:ext uri="{FF2B5EF4-FFF2-40B4-BE49-F238E27FC236}">
                <a16:creationId xmlns:a16="http://schemas.microsoft.com/office/drawing/2014/main" id="{491AA8D3-DF4A-5641-385F-2BAB98A58D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0712600-1055-1BB7-543E-6E00E1BEB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4718" y="2516021"/>
            <a:ext cx="5709357" cy="2074560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n-US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“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La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campagne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en-GB" sz="1400" b="1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#BEACTIVE DAY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est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 un formidable reflet de la manière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dont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nos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partneraires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peuvent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contribuer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 au succès de la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Semaine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européenne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 du sport, mise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en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 oeuvre par la Commission </a:t>
            </a:r>
            <a:r>
              <a:rPr lang="en-GB" sz="1400" b="0" i="1" u="none" strike="noStrike" dirty="0" err="1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européenne</a:t>
            </a:r>
            <a:r>
              <a:rPr lang="en-GB" sz="1400" i="1" dirty="0">
                <a:solidFill>
                  <a:srgbClr val="000000"/>
                </a:solidFill>
              </a:rPr>
              <a:t>. </a:t>
            </a:r>
            <a:r>
              <a:rPr lang="en-GB" sz="1400" i="1" dirty="0" err="1">
                <a:solidFill>
                  <a:srgbClr val="000000"/>
                </a:solidFill>
              </a:rPr>
              <a:t>J’ai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été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impressionnée</a:t>
            </a:r>
            <a:r>
              <a:rPr lang="en-GB" sz="1400" i="1" dirty="0">
                <a:solidFill>
                  <a:srgbClr val="000000"/>
                </a:solidFill>
              </a:rPr>
              <a:t> par les </a:t>
            </a:r>
            <a:r>
              <a:rPr lang="en-GB" sz="1400" i="1" dirty="0" err="1">
                <a:solidFill>
                  <a:srgbClr val="000000"/>
                </a:solidFill>
              </a:rPr>
              <a:t>résultats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obtenus</a:t>
            </a:r>
            <a:r>
              <a:rPr lang="en-GB" sz="1400" i="1" dirty="0">
                <a:solidFill>
                  <a:srgbClr val="000000"/>
                </a:solidFill>
              </a:rPr>
              <a:t> dans le cadre de la </a:t>
            </a:r>
            <a:r>
              <a:rPr lang="en-GB" sz="1400" i="1" dirty="0" err="1">
                <a:solidFill>
                  <a:srgbClr val="000000"/>
                </a:solidFill>
              </a:rPr>
              <a:t>campagne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b="1" i="1" dirty="0">
                <a:solidFill>
                  <a:srgbClr val="000000"/>
                </a:solidFill>
              </a:rPr>
              <a:t>#BEACTIVE DAY </a:t>
            </a:r>
            <a:r>
              <a:rPr lang="en-GB" sz="1400" i="1" dirty="0">
                <a:solidFill>
                  <a:srgbClr val="000000"/>
                </a:solidFill>
              </a:rPr>
              <a:t>2021 et je suis </a:t>
            </a:r>
            <a:r>
              <a:rPr lang="en-GB" sz="1400" i="1" dirty="0" err="1">
                <a:solidFill>
                  <a:srgbClr val="000000"/>
                </a:solidFill>
              </a:rPr>
              <a:t>convaincue</a:t>
            </a:r>
            <a:r>
              <a:rPr lang="en-GB" sz="1400" i="1" dirty="0">
                <a:solidFill>
                  <a:srgbClr val="000000"/>
                </a:solidFill>
              </a:rPr>
              <a:t> que </a:t>
            </a:r>
            <a:r>
              <a:rPr lang="en-GB" sz="1400" i="1" dirty="0" err="1">
                <a:solidFill>
                  <a:srgbClr val="000000"/>
                </a:solidFill>
              </a:rPr>
              <a:t>cette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année</a:t>
            </a:r>
            <a:r>
              <a:rPr lang="en-GB" sz="1400" i="1" dirty="0">
                <a:solidFill>
                  <a:srgbClr val="000000"/>
                </a:solidFill>
              </a:rPr>
              <a:t> sera encore </a:t>
            </a:r>
            <a:r>
              <a:rPr lang="en-GB" sz="1400" i="1" dirty="0" err="1">
                <a:solidFill>
                  <a:srgbClr val="000000"/>
                </a:solidFill>
              </a:rPr>
              <a:t>meilleure</a:t>
            </a:r>
            <a:r>
              <a:rPr lang="en-GB" sz="1400" i="1" dirty="0">
                <a:solidFill>
                  <a:srgbClr val="000000"/>
                </a:solidFill>
              </a:rPr>
              <a:t>. Ensemble avec EuropeActive et </a:t>
            </a:r>
            <a:r>
              <a:rPr lang="en-GB" sz="1400" i="1" dirty="0" err="1">
                <a:solidFill>
                  <a:srgbClr val="000000"/>
                </a:solidFill>
              </a:rPr>
              <a:t>ses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partenaires</a:t>
            </a:r>
            <a:r>
              <a:rPr lang="en-GB" sz="1400" i="1" dirty="0">
                <a:solidFill>
                  <a:srgbClr val="000000"/>
                </a:solidFill>
              </a:rPr>
              <a:t>, nous </a:t>
            </a:r>
            <a:r>
              <a:rPr lang="en-GB" sz="1400" i="1" dirty="0" err="1">
                <a:solidFill>
                  <a:srgbClr val="000000"/>
                </a:solidFill>
              </a:rPr>
              <a:t>unissons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nos</a:t>
            </a:r>
            <a:r>
              <a:rPr lang="en-GB" sz="1400" i="1" dirty="0">
                <a:solidFill>
                  <a:srgbClr val="000000"/>
                </a:solidFill>
              </a:rPr>
              <a:t> forces pour encourager les </a:t>
            </a:r>
            <a:r>
              <a:rPr lang="en-GB" sz="1400" i="1" dirty="0" err="1">
                <a:solidFill>
                  <a:srgbClr val="000000"/>
                </a:solidFill>
              </a:rPr>
              <a:t>Européens</a:t>
            </a:r>
            <a:r>
              <a:rPr lang="en-GB" sz="1400" i="1" dirty="0">
                <a:solidFill>
                  <a:srgbClr val="000000"/>
                </a:solidFill>
              </a:rPr>
              <a:t> à </a:t>
            </a:r>
            <a:r>
              <a:rPr lang="en-GB" sz="1400" i="1" dirty="0" err="1">
                <a:solidFill>
                  <a:srgbClr val="000000"/>
                </a:solidFill>
              </a:rPr>
              <a:t>être</a:t>
            </a:r>
            <a:r>
              <a:rPr lang="en-GB" sz="1400" i="1" dirty="0">
                <a:solidFill>
                  <a:srgbClr val="000000"/>
                </a:solidFill>
              </a:rPr>
              <a:t> plus </a:t>
            </a:r>
            <a:r>
              <a:rPr lang="en-GB" sz="1400" i="1" dirty="0" err="1">
                <a:solidFill>
                  <a:srgbClr val="000000"/>
                </a:solidFill>
              </a:rPr>
              <a:t>actifs</a:t>
            </a:r>
            <a:r>
              <a:rPr lang="en-GB" sz="1400" i="1" dirty="0">
                <a:solidFill>
                  <a:srgbClr val="000000"/>
                </a:solidFill>
              </a:rPr>
              <a:t>, à </a:t>
            </a:r>
            <a:r>
              <a:rPr lang="en-GB" sz="1400" i="1" dirty="0" err="1">
                <a:solidFill>
                  <a:srgbClr val="000000"/>
                </a:solidFill>
              </a:rPr>
              <a:t>améliorer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leur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santé</a:t>
            </a:r>
            <a:r>
              <a:rPr lang="en-GB" sz="1400" i="1" dirty="0">
                <a:solidFill>
                  <a:srgbClr val="000000"/>
                </a:solidFill>
              </a:rPr>
              <a:t> et bien-</a:t>
            </a:r>
            <a:r>
              <a:rPr lang="en-GB" sz="1400" i="1" dirty="0" err="1">
                <a:solidFill>
                  <a:srgbClr val="000000"/>
                </a:solidFill>
              </a:rPr>
              <a:t>être</a:t>
            </a:r>
            <a:r>
              <a:rPr lang="en-GB" sz="1400" i="1" dirty="0">
                <a:solidFill>
                  <a:srgbClr val="000000"/>
                </a:solidFill>
              </a:rPr>
              <a:t>, et à </a:t>
            </a:r>
            <a:r>
              <a:rPr lang="en-GB" sz="1400" i="1" dirty="0" err="1">
                <a:solidFill>
                  <a:srgbClr val="000000"/>
                </a:solidFill>
              </a:rPr>
              <a:t>tirer</a:t>
            </a:r>
            <a:r>
              <a:rPr lang="en-GB" sz="1400" i="1" dirty="0">
                <a:solidFill>
                  <a:srgbClr val="000000"/>
                </a:solidFill>
              </a:rPr>
              <a:t> le Meilleur de </a:t>
            </a:r>
            <a:r>
              <a:rPr lang="en-GB" sz="1400" i="1" dirty="0" err="1">
                <a:solidFill>
                  <a:srgbClr val="000000"/>
                </a:solidFill>
              </a:rPr>
              <a:t>notre</a:t>
            </a:r>
            <a:r>
              <a:rPr lang="en-GB" sz="1400" i="1" dirty="0">
                <a:solidFill>
                  <a:srgbClr val="000000"/>
                </a:solidFill>
              </a:rPr>
              <a:t> </a:t>
            </a:r>
            <a:r>
              <a:rPr lang="en-GB" sz="1400" i="1" dirty="0" err="1">
                <a:solidFill>
                  <a:srgbClr val="000000"/>
                </a:solidFill>
              </a:rPr>
              <a:t>campagne</a:t>
            </a:r>
            <a:r>
              <a:rPr lang="en-GB" sz="1400" i="1" dirty="0">
                <a:solidFill>
                  <a:srgbClr val="000000"/>
                </a:solidFill>
              </a:rPr>
              <a:t> HealthyLifestyle4All</a:t>
            </a:r>
            <a:r>
              <a:rPr lang="en-GB" sz="1400" b="0" i="1" u="none" strike="noStrike" dirty="0">
                <a:solidFill>
                  <a:srgbClr val="000000"/>
                </a:solidFill>
                <a:effectLst/>
                <a:latin typeface="Ubuntu" panose="020B0504030602030204" pitchFamily="34" charset="0"/>
              </a:rPr>
              <a:t>!" </a:t>
            </a:r>
            <a:endParaRPr lang="en-BE" sz="1400" i="1" dirty="0">
              <a:latin typeface="Ubuntu" panose="020B0504030602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6E0C93-B985-80E1-6D8B-0CE3D0A42D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50389" y="1319819"/>
            <a:ext cx="6646501" cy="1115061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sk-SK" sz="1600" i="1" dirty="0"/>
              <a:t>MARIYA GABRIEL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FR" sz="1400" b="0" i="1" dirty="0"/>
              <a:t>Commissaire européenne à l'innovation, à la recherche, à la culture, à l'éducation et à la jeunesse</a:t>
            </a:r>
            <a:endParaRPr lang="en-BE" sz="1400" i="1" u="sng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467781-49F6-0A0F-F08B-E8556F4480D4}"/>
              </a:ext>
            </a:extLst>
          </p:cNvPr>
          <p:cNvCxnSpPr/>
          <p:nvPr/>
        </p:nvCxnSpPr>
        <p:spPr>
          <a:xfrm>
            <a:off x="0" y="4879063"/>
            <a:ext cx="2520462" cy="0"/>
          </a:xfrm>
          <a:prstGeom prst="line">
            <a:avLst/>
          </a:prstGeom>
          <a:ln>
            <a:solidFill>
              <a:srgbClr val="887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47D7370-468F-AD3D-8C02-F46FC7B43782}"/>
              </a:ext>
            </a:extLst>
          </p:cNvPr>
          <p:cNvCxnSpPr>
            <a:cxnSpLocks/>
          </p:cNvCxnSpPr>
          <p:nvPr/>
        </p:nvCxnSpPr>
        <p:spPr>
          <a:xfrm>
            <a:off x="-24276" y="4923591"/>
            <a:ext cx="2328189" cy="0"/>
          </a:xfrm>
          <a:prstGeom prst="line">
            <a:avLst/>
          </a:prstGeom>
          <a:ln>
            <a:solidFill>
              <a:srgbClr val="887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2F84FDE-A061-33BC-67E0-A159D181B908}"/>
              </a:ext>
            </a:extLst>
          </p:cNvPr>
          <p:cNvCxnSpPr/>
          <p:nvPr/>
        </p:nvCxnSpPr>
        <p:spPr>
          <a:xfrm>
            <a:off x="5364532" y="1638606"/>
            <a:ext cx="2520462" cy="0"/>
          </a:xfrm>
          <a:prstGeom prst="line">
            <a:avLst/>
          </a:prstGeom>
          <a:ln>
            <a:solidFill>
              <a:srgbClr val="887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75F1D4F-43E1-1380-A6B2-A46B491D6F50}"/>
              </a:ext>
            </a:extLst>
          </p:cNvPr>
          <p:cNvCxnSpPr>
            <a:cxnSpLocks/>
          </p:cNvCxnSpPr>
          <p:nvPr/>
        </p:nvCxnSpPr>
        <p:spPr>
          <a:xfrm>
            <a:off x="5549981" y="1664897"/>
            <a:ext cx="2328189" cy="0"/>
          </a:xfrm>
          <a:prstGeom prst="line">
            <a:avLst/>
          </a:prstGeom>
          <a:ln>
            <a:solidFill>
              <a:srgbClr val="887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25AD5D1-DF9D-E422-445F-7DBBE43EFFCB}"/>
              </a:ext>
            </a:extLst>
          </p:cNvPr>
          <p:cNvCxnSpPr>
            <a:cxnSpLocks/>
          </p:cNvCxnSpPr>
          <p:nvPr/>
        </p:nvCxnSpPr>
        <p:spPr>
          <a:xfrm>
            <a:off x="4076297" y="5766636"/>
            <a:ext cx="2328189" cy="0"/>
          </a:xfrm>
          <a:prstGeom prst="line">
            <a:avLst/>
          </a:prstGeom>
          <a:ln>
            <a:solidFill>
              <a:srgbClr val="887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254C709-D766-6901-3AB5-8E173DD9C844}"/>
              </a:ext>
            </a:extLst>
          </p:cNvPr>
          <p:cNvCxnSpPr/>
          <p:nvPr/>
        </p:nvCxnSpPr>
        <p:spPr>
          <a:xfrm>
            <a:off x="3896492" y="5729037"/>
            <a:ext cx="2520462" cy="0"/>
          </a:xfrm>
          <a:prstGeom prst="line">
            <a:avLst/>
          </a:prstGeom>
          <a:ln>
            <a:solidFill>
              <a:srgbClr val="8872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011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AB4346F-7071-C5CE-ABC4-602B0FBD3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804" y="1252082"/>
            <a:ext cx="7639573" cy="429160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845D595-ADD1-A0A7-70ED-2CBD43A5DCE0}"/>
              </a:ext>
            </a:extLst>
          </p:cNvPr>
          <p:cNvSpPr/>
          <p:nvPr/>
        </p:nvSpPr>
        <p:spPr>
          <a:xfrm>
            <a:off x="2606040" y="1252082"/>
            <a:ext cx="1719072" cy="40318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0E9E7A7-E6EC-A11C-4CB8-2EDD1CE9BB19}"/>
              </a:ext>
            </a:extLst>
          </p:cNvPr>
          <p:cNvSpPr/>
          <p:nvPr/>
        </p:nvSpPr>
        <p:spPr>
          <a:xfrm>
            <a:off x="700849" y="1574019"/>
            <a:ext cx="3624263" cy="3333750"/>
          </a:xfrm>
          <a:prstGeom prst="homePlate">
            <a:avLst/>
          </a:prstGeom>
          <a:solidFill>
            <a:srgbClr val="46B7A7"/>
          </a:solidFill>
          <a:ln>
            <a:solidFill>
              <a:srgbClr val="46B7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i="0" dirty="0">
                <a:solidFill>
                  <a:srgbClr val="FFFFFF"/>
                </a:solidFill>
              </a:rPr>
              <a:t>Pour plus </a:t>
            </a:r>
            <a:r>
              <a:rPr lang="en-US" sz="1800" b="0" i="0" dirty="0" err="1">
                <a:solidFill>
                  <a:srgbClr val="FFFFFF"/>
                </a:solidFill>
              </a:rPr>
              <a:t>d’informations</a:t>
            </a:r>
            <a:r>
              <a:rPr lang="en-US" dirty="0">
                <a:solidFill>
                  <a:srgbClr val="FFFFFF"/>
                </a:solidFill>
              </a:rPr>
              <a:t>:</a:t>
            </a:r>
            <a:r>
              <a:rPr lang="en-US" sz="1800" b="0" i="0" dirty="0">
                <a:solidFill>
                  <a:srgbClr val="FFFFFF"/>
                </a:solidFill>
              </a:rPr>
              <a:t> </a:t>
            </a:r>
            <a:r>
              <a:rPr lang="en-US" sz="1800" b="1" i="1" kern="1200" dirty="0">
                <a:solidFill>
                  <a:srgbClr val="FFFFFF"/>
                </a:solidFill>
              </a:rPr>
              <a:t>www.beactiveday.eu</a:t>
            </a:r>
            <a:endParaRPr lang="en-BE" b="1" i="1" dirty="0"/>
          </a:p>
        </p:txBody>
      </p:sp>
    </p:spTree>
    <p:extLst>
      <p:ext uri="{BB962C8B-B14F-4D97-AF65-F5344CB8AC3E}">
        <p14:creationId xmlns:p14="http://schemas.microsoft.com/office/powerpoint/2010/main" val="2320999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5918F56-A00F-1595-A655-6628360A17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252" y="413187"/>
            <a:ext cx="5831399" cy="1089529"/>
          </a:xfrm>
          <a:prstGeom prst="rect">
            <a:avLst/>
          </a:prstGeom>
          <a:solidFill>
            <a:srgbClr val="46B7A7"/>
          </a:solidFill>
          <a:ln>
            <a:solidFill>
              <a:srgbClr val="46B7A7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3600" b="1" i="1" dirty="0">
                <a:solidFill>
                  <a:schemeClr val="bg1"/>
                </a:solidFill>
                <a:latin typeface="Ubuntu" panose="020B0504030602030204" pitchFamily="34" charset="0"/>
              </a:rPr>
              <a:t>#BEACTIVE DAY en République Tchèque</a:t>
            </a:r>
            <a:endParaRPr lang="en-BE" sz="3600" b="1" i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202DCF-D680-38A2-BEC6-B93F72DB8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01" y="2318657"/>
            <a:ext cx="5598368" cy="2939143"/>
          </a:xfrm>
          <a:prstGeom prst="rect">
            <a:avLst/>
          </a:prstGeom>
        </p:spPr>
      </p:pic>
      <p:pic>
        <p:nvPicPr>
          <p:cNvPr id="2050" name="Picture 2" descr="May be an image of map and text that says '#BEACTIVE DAY 23. 24. zárí JOGA LIBEREC KARLOVY VARY 2 PLZEŃ OLOMOUC JIHLAVA OSTRAVA . BRNO Č.BUDEJOVICE Prijd'te si zacvičit do jednoho ze zapojenych sportovišt!'">
            <a:extLst>
              <a:ext uri="{FF2B5EF4-FFF2-40B4-BE49-F238E27FC236}">
                <a16:creationId xmlns:a16="http://schemas.microsoft.com/office/drawing/2014/main" id="{915A84D7-EC6F-1393-F775-125CC2AC5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87" y="594360"/>
            <a:ext cx="5185954" cy="5185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 descr="Back with solid fill">
            <a:extLst>
              <a:ext uri="{FF2B5EF4-FFF2-40B4-BE49-F238E27FC236}">
                <a16:creationId xmlns:a16="http://schemas.microsoft.com/office/drawing/2014/main" id="{E6CFB52B-2E92-FE45-C9D0-541768C4E3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169908">
            <a:off x="5529995" y="2640593"/>
            <a:ext cx="1649313" cy="15949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125937-1F17-5209-CC72-E5FBFAFDD98B}"/>
              </a:ext>
            </a:extLst>
          </p:cNvPr>
          <p:cNvSpPr txBox="1"/>
          <p:nvPr/>
        </p:nvSpPr>
        <p:spPr>
          <a:xfrm>
            <a:off x="264601" y="5260619"/>
            <a:ext cx="15064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8872B2"/>
                </a:solidFill>
              </a:rPr>
              <a:t>Mi-</a:t>
            </a:r>
            <a:r>
              <a:rPr lang="en-US" sz="1400" dirty="0" err="1">
                <a:solidFill>
                  <a:srgbClr val="8872B2"/>
                </a:solidFill>
              </a:rPr>
              <a:t>mai</a:t>
            </a:r>
            <a:r>
              <a:rPr lang="en-US" sz="1400" dirty="0">
                <a:solidFill>
                  <a:srgbClr val="8872B2"/>
                </a:solidFill>
              </a:rPr>
              <a:t> 2022</a:t>
            </a:r>
            <a:endParaRPr lang="en-BE" sz="1400" dirty="0">
              <a:solidFill>
                <a:srgbClr val="8872B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2B8D7-0FFC-BF15-03BB-31DDC3BC1D44}"/>
              </a:ext>
            </a:extLst>
          </p:cNvPr>
          <p:cNvSpPr txBox="1"/>
          <p:nvPr/>
        </p:nvSpPr>
        <p:spPr>
          <a:xfrm>
            <a:off x="10543032" y="5772247"/>
            <a:ext cx="1728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8872B2"/>
                </a:solidFill>
              </a:rPr>
              <a:t>Mi-septembre2022</a:t>
            </a:r>
            <a:endParaRPr lang="en-BE" sz="1400" dirty="0">
              <a:solidFill>
                <a:srgbClr val="8872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39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0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741B4C92-6923-0C1E-9921-BDED70710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4" r="13124"/>
          <a:stretch>
            <a:fillRect/>
          </a:stretch>
        </p:blipFill>
        <p:spPr>
          <a:xfrm>
            <a:off x="6752177" y="968238"/>
            <a:ext cx="5439823" cy="4921518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3CC5275C-0EF2-99C4-DCEA-8E54A94D2CC6}"/>
              </a:ext>
            </a:extLst>
          </p:cNvPr>
          <p:cNvSpPr/>
          <p:nvPr/>
        </p:nvSpPr>
        <p:spPr>
          <a:xfrm rot="10800000">
            <a:off x="4135484" y="968238"/>
            <a:ext cx="5545800" cy="4921518"/>
          </a:xfrm>
          <a:prstGeom prst="parallelogram">
            <a:avLst>
              <a:gd name="adj" fmla="val 36015"/>
            </a:avLst>
          </a:prstGeom>
          <a:gradFill>
            <a:gsLst>
              <a:gs pos="11000">
                <a:srgbClr val="FFFFFF">
                  <a:alpha val="55000"/>
                </a:srgbClr>
              </a:gs>
              <a:gs pos="47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7D1618-B02D-79FB-3751-BABFB225C48D}"/>
              </a:ext>
            </a:extLst>
          </p:cNvPr>
          <p:cNvSpPr txBox="1">
            <a:spLocks/>
          </p:cNvSpPr>
          <p:nvPr/>
        </p:nvSpPr>
        <p:spPr>
          <a:xfrm>
            <a:off x="539496" y="1280568"/>
            <a:ext cx="6793992" cy="4296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900" b="1" dirty="0">
              <a:latin typeface="Ubuntu" panose="020B0504030602030204" pitchFamily="34" charset="0"/>
            </a:endParaRPr>
          </a:p>
          <a:p>
            <a:pPr algn="l"/>
            <a:r>
              <a:rPr lang="en-US" sz="1800" b="1" u="sng" dirty="0" err="1">
                <a:latin typeface="Ubuntu" panose="020B0504030602030204" pitchFamily="34" charset="0"/>
              </a:rPr>
              <a:t>Principalement</a:t>
            </a:r>
            <a:r>
              <a:rPr lang="en-US" sz="1800" b="1" u="sng" dirty="0">
                <a:latin typeface="Ubuntu" panose="020B0504030602030204" pitchFamily="34" charset="0"/>
              </a:rPr>
              <a:t>, car </a:t>
            </a:r>
            <a:r>
              <a:rPr lang="en-US" sz="1800" b="1" u="sng" dirty="0" err="1">
                <a:latin typeface="Ubuntu" panose="020B0504030602030204" pitchFamily="34" charset="0"/>
              </a:rPr>
              <a:t>cela</a:t>
            </a:r>
            <a:r>
              <a:rPr lang="en-US" sz="1800" b="1" u="sng" dirty="0">
                <a:latin typeface="Ubuntu" panose="020B0504030602030204" pitchFamily="34" charset="0"/>
              </a:rPr>
              <a:t> </a:t>
            </a:r>
            <a:r>
              <a:rPr lang="en-US" sz="1800" b="1" u="sng" dirty="0" err="1">
                <a:latin typeface="Ubuntu" panose="020B0504030602030204" pitchFamily="34" charset="0"/>
              </a:rPr>
              <a:t>va</a:t>
            </a:r>
            <a:r>
              <a:rPr lang="en-US" sz="1800" b="1" u="sng" dirty="0">
                <a:latin typeface="Ubuntu" panose="020B0504030602030204" pitchFamily="34" charset="0"/>
              </a:rPr>
              <a:t> </a:t>
            </a:r>
            <a:r>
              <a:rPr lang="en-US" sz="1900" dirty="0">
                <a:latin typeface="Ubuntu" panose="020B0504030602030204" pitchFamily="34" charset="0"/>
              </a:rPr>
              <a:t>: </a:t>
            </a:r>
          </a:p>
          <a:p>
            <a:pPr algn="l"/>
            <a:r>
              <a:rPr lang="fr-FR" sz="1800" dirty="0">
                <a:latin typeface="Ubuntu" panose="020B0504030602030204" pitchFamily="34" charset="0"/>
              </a:rPr>
              <a:t>	Permettre au plus grand nombre de tester plusieurs 	types d’activités physiques</a:t>
            </a:r>
          </a:p>
          <a:p>
            <a:pPr algn="l"/>
            <a:r>
              <a:rPr lang="fr-FR" sz="1800" dirty="0">
                <a:latin typeface="Ubuntu" panose="020B0504030602030204" pitchFamily="34" charset="0"/>
              </a:rPr>
              <a:t>	Choisir celle qui les motive le plus</a:t>
            </a:r>
          </a:p>
          <a:p>
            <a:pPr algn="l"/>
            <a:r>
              <a:rPr lang="fr-FR" sz="1800" dirty="0">
                <a:latin typeface="Ubuntu" panose="020B0504030602030204" pitchFamily="34" charset="0"/>
              </a:rPr>
              <a:t> </a:t>
            </a:r>
            <a:r>
              <a:rPr lang="en-US" sz="1800" dirty="0">
                <a:latin typeface="Ubuntu" panose="020B0504030602030204" pitchFamily="34" charset="0"/>
              </a:rPr>
              <a:t>	</a:t>
            </a:r>
            <a:r>
              <a:rPr lang="en-US" sz="1800" dirty="0" err="1">
                <a:latin typeface="Ubuntu" panose="020B0504030602030204" pitchFamily="34" charset="0"/>
              </a:rPr>
              <a:t>Rendre</a:t>
            </a:r>
            <a:r>
              <a:rPr lang="en-US" sz="1800" dirty="0">
                <a:latin typeface="Ubuntu" panose="020B0504030602030204" pitchFamily="34" charset="0"/>
              </a:rPr>
              <a:t> </a:t>
            </a:r>
            <a:r>
              <a:rPr lang="en-US" sz="1800" dirty="0" err="1">
                <a:latin typeface="Ubuntu" panose="020B0504030602030204" pitchFamily="34" charset="0"/>
              </a:rPr>
              <a:t>ainsi</a:t>
            </a:r>
            <a:r>
              <a:rPr lang="en-US" sz="1800" dirty="0">
                <a:latin typeface="Ubuntu" panose="020B0504030602030204" pitchFamily="34" charset="0"/>
              </a:rPr>
              <a:t> plus de gens, plus </a:t>
            </a:r>
            <a:r>
              <a:rPr lang="en-US" sz="1800" dirty="0" err="1">
                <a:latin typeface="Ubuntu" panose="020B0504030602030204" pitchFamily="34" charset="0"/>
              </a:rPr>
              <a:t>actifs</a:t>
            </a:r>
            <a:r>
              <a:rPr lang="en-US" sz="1800" dirty="0">
                <a:latin typeface="Ubuntu" panose="020B0504030602030204" pitchFamily="34" charset="0"/>
              </a:rPr>
              <a:t>, plus </a:t>
            </a:r>
            <a:r>
              <a:rPr lang="en-US" sz="1800" dirty="0" err="1">
                <a:latin typeface="Ubuntu" panose="020B0504030602030204" pitchFamily="34" charset="0"/>
              </a:rPr>
              <a:t>souvent</a:t>
            </a:r>
            <a:endParaRPr lang="en-US" sz="1800" dirty="0">
              <a:latin typeface="Ubuntu" panose="020B0504030602030204" pitchFamily="34" charset="0"/>
            </a:endParaRPr>
          </a:p>
          <a:p>
            <a:pPr algn="l"/>
            <a:endParaRPr lang="en-US" sz="1900" dirty="0">
              <a:latin typeface="Ubuntu" panose="020B0504030602030204" pitchFamily="34" charset="0"/>
            </a:endParaRPr>
          </a:p>
          <a:p>
            <a:pPr algn="l"/>
            <a:r>
              <a:rPr lang="en-GB" sz="1800" b="1" dirty="0" err="1">
                <a:latin typeface="Ubuntu" panose="020B0504030602030204" pitchFamily="34" charset="0"/>
              </a:rPr>
              <a:t>Mais</a:t>
            </a:r>
            <a:r>
              <a:rPr lang="en-GB" sz="1800" b="1" dirty="0">
                <a:latin typeface="Ubuntu" panose="020B0504030602030204" pitchFamily="34" charset="0"/>
              </a:rPr>
              <a:t> </a:t>
            </a:r>
            <a:r>
              <a:rPr lang="en-GB" sz="1800" b="1" i="1" dirty="0">
                <a:latin typeface="Ubuntu" panose="020B0504030602030204" pitchFamily="34" charset="0"/>
              </a:rPr>
              <a:t>#BEACTIVE DAY </a:t>
            </a:r>
            <a:r>
              <a:rPr lang="en-GB" sz="1800" b="1" dirty="0" err="1">
                <a:latin typeface="Ubuntu" panose="020B0504030602030204" pitchFamily="34" charset="0"/>
              </a:rPr>
              <a:t>permettra</a:t>
            </a:r>
            <a:r>
              <a:rPr lang="en-GB" sz="1800" b="1" dirty="0">
                <a:latin typeface="Ubuntu" panose="020B0504030602030204" pitchFamily="34" charset="0"/>
              </a:rPr>
              <a:t> </a:t>
            </a:r>
            <a:r>
              <a:rPr lang="en-GB" sz="1800" b="1" dirty="0" err="1">
                <a:latin typeface="Ubuntu" panose="020B0504030602030204" pitchFamily="34" charset="0"/>
              </a:rPr>
              <a:t>également</a:t>
            </a:r>
            <a:r>
              <a:rPr lang="en-GB" sz="1800" b="1" dirty="0">
                <a:latin typeface="Ubuntu" panose="020B0504030602030204" pitchFamily="34" charset="0"/>
              </a:rPr>
              <a:t> de </a:t>
            </a:r>
            <a:r>
              <a:rPr lang="en-GB" sz="1800" dirty="0">
                <a:latin typeface="Ubuntu" panose="020B0504030602030204" pitchFamily="34" charset="0"/>
              </a:rPr>
              <a:t>:</a:t>
            </a:r>
          </a:p>
          <a:p>
            <a:pPr algn="l"/>
            <a:r>
              <a:rPr lang="en-GB" sz="1800" dirty="0">
                <a:latin typeface="Ubuntu" panose="020B0504030602030204" pitchFamily="34" charset="0"/>
              </a:rPr>
              <a:t>	</a:t>
            </a:r>
            <a:r>
              <a:rPr lang="en-GB" sz="1800" dirty="0" err="1">
                <a:latin typeface="Ubuntu" panose="020B0504030602030204" pitchFamily="34" charset="0"/>
              </a:rPr>
              <a:t>Mettre</a:t>
            </a:r>
            <a:r>
              <a:rPr lang="en-GB" sz="1800" dirty="0">
                <a:latin typeface="Ubuntu" panose="020B0504030602030204" pitchFamily="34" charset="0"/>
              </a:rPr>
              <a:t> </a:t>
            </a:r>
            <a:r>
              <a:rPr lang="en-GB" sz="1800" dirty="0" err="1">
                <a:latin typeface="Ubuntu" panose="020B0504030602030204" pitchFamily="34" charset="0"/>
              </a:rPr>
              <a:t>en</a:t>
            </a:r>
            <a:r>
              <a:rPr lang="en-GB" sz="1800" dirty="0">
                <a:latin typeface="Ubuntu" panose="020B0504030602030204" pitchFamily="34" charset="0"/>
              </a:rPr>
              <a:t> lumière </a:t>
            </a:r>
            <a:r>
              <a:rPr lang="en-GB" sz="1800" dirty="0" err="1">
                <a:latin typeface="Ubuntu" panose="020B0504030602030204" pitchFamily="34" charset="0"/>
              </a:rPr>
              <a:t>notre</a:t>
            </a:r>
            <a:r>
              <a:rPr lang="en-GB" sz="1800" dirty="0">
                <a:latin typeface="Ubuntu" panose="020B0504030602030204" pitchFamily="34" charset="0"/>
              </a:rPr>
              <a:t> </a:t>
            </a:r>
            <a:r>
              <a:rPr lang="en-GB" sz="1800" dirty="0" err="1">
                <a:latin typeface="Ubuntu" panose="020B0504030602030204" pitchFamily="34" charset="0"/>
              </a:rPr>
              <a:t>secteur</a:t>
            </a:r>
            <a:endParaRPr lang="en-GB" sz="1800" dirty="0">
              <a:latin typeface="Ubuntu" panose="020B0504030602030204" pitchFamily="34" charset="0"/>
            </a:endParaRPr>
          </a:p>
          <a:p>
            <a:pPr algn="l"/>
            <a:r>
              <a:rPr lang="fr-FR" sz="1800" dirty="0">
                <a:latin typeface="Ubuntu" panose="020B0504030602030204" pitchFamily="34" charset="0"/>
              </a:rPr>
              <a:t>	Créer des dynamiques sur </a:t>
            </a:r>
            <a:r>
              <a:rPr lang="fr-FR" sz="1800">
                <a:latin typeface="Ubuntu" panose="020B0504030602030204" pitchFamily="34" charset="0"/>
              </a:rPr>
              <a:t>le territoire</a:t>
            </a:r>
            <a:endParaRPr lang="fr-FR" sz="1800" dirty="0">
              <a:latin typeface="Ubuntu" panose="020B0504030602030204" pitchFamily="34" charset="0"/>
            </a:endParaRPr>
          </a:p>
          <a:p>
            <a:pPr algn="l"/>
            <a:r>
              <a:rPr lang="en-GB" sz="1800" dirty="0">
                <a:latin typeface="Ubuntu" panose="020B0504030602030204" pitchFamily="34" charset="0"/>
              </a:rPr>
              <a:t>	</a:t>
            </a:r>
            <a:r>
              <a:rPr lang="en-GB" sz="1800" dirty="0" err="1">
                <a:latin typeface="Ubuntu" panose="020B0504030602030204" pitchFamily="34" charset="0"/>
              </a:rPr>
              <a:t>Attirer</a:t>
            </a:r>
            <a:r>
              <a:rPr lang="en-GB" sz="1800" dirty="0">
                <a:latin typeface="Ubuntu" panose="020B0504030602030204" pitchFamily="34" charset="0"/>
              </a:rPr>
              <a:t> </a:t>
            </a:r>
            <a:r>
              <a:rPr lang="en-GB" sz="1800" dirty="0" err="1">
                <a:latin typeface="Ubuntu" panose="020B0504030602030204" pitchFamily="34" charset="0"/>
              </a:rPr>
              <a:t>durablement</a:t>
            </a:r>
            <a:r>
              <a:rPr lang="en-GB" sz="1800" dirty="0">
                <a:latin typeface="Ubuntu" panose="020B0504030602030204" pitchFamily="34" charset="0"/>
              </a:rPr>
              <a:t> dans un cycle </a:t>
            </a:r>
            <a:r>
              <a:rPr lang="en-GB" sz="1800" dirty="0" err="1">
                <a:latin typeface="Ubuntu" panose="020B0504030602030204" pitchFamily="34" charset="0"/>
              </a:rPr>
              <a:t>vertueux</a:t>
            </a:r>
            <a:r>
              <a:rPr lang="en-GB" sz="1800" dirty="0">
                <a:latin typeface="Ubuntu" panose="020B0504030602030204" pitchFamily="34" charset="0"/>
              </a:rPr>
              <a:t> </a:t>
            </a:r>
            <a:r>
              <a:rPr lang="en-GB" sz="1800" dirty="0" err="1">
                <a:latin typeface="Ubuntu" panose="020B0504030602030204" pitchFamily="34" charset="0"/>
              </a:rPr>
              <a:t>celles</a:t>
            </a:r>
            <a:r>
              <a:rPr lang="en-GB" sz="1800" dirty="0">
                <a:latin typeface="Ubuntu" panose="020B0504030602030204" pitchFamily="34" charset="0"/>
              </a:rPr>
              <a:t> et 	</a:t>
            </a:r>
            <a:r>
              <a:rPr lang="en-GB" sz="1800" dirty="0" err="1">
                <a:latin typeface="Ubuntu" panose="020B0504030602030204" pitchFamily="34" charset="0"/>
              </a:rPr>
              <a:t>ceux</a:t>
            </a:r>
            <a:r>
              <a:rPr lang="en-GB" sz="1800" dirty="0">
                <a:latin typeface="Ubuntu" panose="020B0504030602030204" pitchFamily="34" charset="0"/>
              </a:rPr>
              <a:t> qui </a:t>
            </a:r>
            <a:r>
              <a:rPr lang="en-GB" sz="1800" dirty="0" err="1">
                <a:latin typeface="Ubuntu" panose="020B0504030602030204" pitchFamily="34" charset="0"/>
              </a:rPr>
              <a:t>n’osaient</a:t>
            </a:r>
            <a:r>
              <a:rPr lang="en-GB" sz="1800" dirty="0">
                <a:latin typeface="Ubuntu" panose="020B0504030602030204" pitchFamily="34" charset="0"/>
              </a:rPr>
              <a:t> pas </a:t>
            </a:r>
            <a:r>
              <a:rPr lang="en-GB" sz="1800" dirty="0" err="1">
                <a:latin typeface="Ubuntu" panose="020B0504030602030204" pitchFamily="34" charset="0"/>
              </a:rPr>
              <a:t>sauter</a:t>
            </a:r>
            <a:r>
              <a:rPr lang="en-GB" sz="1800" dirty="0">
                <a:latin typeface="Ubuntu" panose="020B0504030602030204" pitchFamily="34" charset="0"/>
              </a:rPr>
              <a:t> le pas </a:t>
            </a:r>
            <a:r>
              <a:rPr lang="en-GB" sz="1800" dirty="0" err="1">
                <a:latin typeface="Ubuntu" panose="020B0504030602030204" pitchFamily="34" charset="0"/>
              </a:rPr>
              <a:t>jusque-là</a:t>
            </a:r>
            <a:endParaRPr lang="en-GB" sz="1800" dirty="0">
              <a:latin typeface="Ubuntu" panose="020B0504030602030204" pitchFamily="34" charset="0"/>
            </a:endParaRP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82D5CCE9-5C99-9F94-7D73-D6995D6F57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48781" y="313478"/>
            <a:ext cx="6294438" cy="590931"/>
          </a:xfrm>
          <a:prstGeom prst="rect">
            <a:avLst/>
          </a:prstGeom>
          <a:solidFill>
            <a:srgbClr val="8872B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BE" sz="3600" b="1" i="1" dirty="0">
                <a:solidFill>
                  <a:schemeClr val="bg1"/>
                </a:solidFill>
                <a:latin typeface="Ubuntu" panose="020B0504030602030204" pitchFamily="34" charset="0"/>
              </a:rPr>
              <a:t>#BEACTIVE DAY en France</a:t>
            </a:r>
            <a:endParaRPr lang="en-BE" sz="3600" b="1" i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20684BA8-52C8-0BBC-717B-E04371A083FA}"/>
              </a:ext>
            </a:extLst>
          </p:cNvPr>
          <p:cNvSpPr txBox="1">
            <a:spLocks/>
          </p:cNvSpPr>
          <p:nvPr/>
        </p:nvSpPr>
        <p:spPr>
          <a:xfrm>
            <a:off x="2131981" y="1152916"/>
            <a:ext cx="3665379" cy="369332"/>
          </a:xfrm>
          <a:prstGeom prst="rect">
            <a:avLst/>
          </a:prstGeom>
          <a:solidFill>
            <a:srgbClr val="46B7A7"/>
          </a:solidFill>
          <a:ln>
            <a:solidFill>
              <a:srgbClr val="46B7A7"/>
            </a:solidFill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1" kern="1200" baseline="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BE" sz="2000" i="0" dirty="0">
                <a:solidFill>
                  <a:schemeClr val="bg1"/>
                </a:solidFill>
              </a:rPr>
              <a:t>Pourquoi y participer?</a:t>
            </a:r>
            <a:endParaRPr lang="en-BE" sz="2000" i="0" dirty="0">
              <a:solidFill>
                <a:schemeClr val="bg1"/>
              </a:solidFill>
            </a:endParaRPr>
          </a:p>
        </p:txBody>
      </p:sp>
      <p:pic>
        <p:nvPicPr>
          <p:cNvPr id="11" name="Graphic 10" descr="Arrow: Straight with solid fill">
            <a:extLst>
              <a:ext uri="{FF2B5EF4-FFF2-40B4-BE49-F238E27FC236}">
                <a16:creationId xmlns:a16="http://schemas.microsoft.com/office/drawing/2014/main" id="{7E9C6AFC-A7AA-EF43-ED95-8FCFBC1FC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76923" y="4130288"/>
            <a:ext cx="446404" cy="446404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627EB8B7-8D8C-92FB-0E12-C278CE68087E}"/>
              </a:ext>
            </a:extLst>
          </p:cNvPr>
          <p:cNvSpPr txBox="1">
            <a:spLocks/>
          </p:cNvSpPr>
          <p:nvPr/>
        </p:nvSpPr>
        <p:spPr>
          <a:xfrm>
            <a:off x="3770904" y="5511191"/>
            <a:ext cx="3996553" cy="757130"/>
          </a:xfrm>
          <a:prstGeom prst="rect">
            <a:avLst/>
          </a:prstGeom>
          <a:solidFill>
            <a:srgbClr val="46B7A7"/>
          </a:solidFill>
          <a:ln>
            <a:solidFill>
              <a:srgbClr val="46B7A7"/>
            </a:solidFill>
          </a:ln>
        </p:spPr>
        <p:txBody>
          <a:bodyPr wrap="square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1" kern="1200" baseline="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fr-BE" sz="2400" dirty="0">
                <a:solidFill>
                  <a:schemeClr val="bg1"/>
                </a:solidFill>
              </a:rPr>
              <a:t>Alors n’hésitez plus!</a:t>
            </a:r>
          </a:p>
          <a:p>
            <a:pPr algn="ctr"/>
            <a:r>
              <a:rPr lang="fr-BE" sz="2400" dirty="0">
                <a:solidFill>
                  <a:schemeClr val="bg1"/>
                </a:solidFill>
              </a:rPr>
              <a:t>Contactez Active-FNEAPL</a:t>
            </a:r>
            <a:endParaRPr lang="en-BE" sz="2400" dirty="0">
              <a:solidFill>
                <a:schemeClr val="bg1"/>
              </a:solidFill>
            </a:endParaRPr>
          </a:p>
        </p:txBody>
      </p:sp>
      <p:pic>
        <p:nvPicPr>
          <p:cNvPr id="13" name="Graphic 12" descr="Arrow: Straight with solid fill">
            <a:extLst>
              <a:ext uri="{FF2B5EF4-FFF2-40B4-BE49-F238E27FC236}">
                <a16:creationId xmlns:a16="http://schemas.microsoft.com/office/drawing/2014/main" id="{2F5F2BBD-15A4-0B13-A9A6-D1CCAB4FC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709686" y="1979634"/>
            <a:ext cx="446404" cy="446404"/>
          </a:xfrm>
          <a:prstGeom prst="rect">
            <a:avLst/>
          </a:prstGeom>
        </p:spPr>
      </p:pic>
      <p:pic>
        <p:nvPicPr>
          <p:cNvPr id="14" name="Graphic 13" descr="Arrow: Straight with solid fill">
            <a:extLst>
              <a:ext uri="{FF2B5EF4-FFF2-40B4-BE49-F238E27FC236}">
                <a16:creationId xmlns:a16="http://schemas.microsoft.com/office/drawing/2014/main" id="{27DBF6F8-D358-D639-B9E5-8318034B8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76923" y="2608557"/>
            <a:ext cx="446404" cy="446404"/>
          </a:xfrm>
          <a:prstGeom prst="rect">
            <a:avLst/>
          </a:prstGeom>
        </p:spPr>
      </p:pic>
      <p:pic>
        <p:nvPicPr>
          <p:cNvPr id="15" name="Graphic 14" descr="Arrow: Straight with solid fill">
            <a:extLst>
              <a:ext uri="{FF2B5EF4-FFF2-40B4-BE49-F238E27FC236}">
                <a16:creationId xmlns:a16="http://schemas.microsoft.com/office/drawing/2014/main" id="{BC6ABFDF-A46E-F35F-E4BF-7975DF06C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76923" y="3014278"/>
            <a:ext cx="446404" cy="446404"/>
          </a:xfrm>
          <a:prstGeom prst="rect">
            <a:avLst/>
          </a:prstGeom>
        </p:spPr>
      </p:pic>
      <p:pic>
        <p:nvPicPr>
          <p:cNvPr id="16" name="Graphic 15" descr="Arrow: Straight with solid fill">
            <a:extLst>
              <a:ext uri="{FF2B5EF4-FFF2-40B4-BE49-F238E27FC236}">
                <a16:creationId xmlns:a16="http://schemas.microsoft.com/office/drawing/2014/main" id="{301D298C-7A49-6258-13CE-1E76C527D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80418" y="4898598"/>
            <a:ext cx="446404" cy="446404"/>
          </a:xfrm>
          <a:prstGeom prst="rect">
            <a:avLst/>
          </a:prstGeom>
        </p:spPr>
      </p:pic>
      <p:pic>
        <p:nvPicPr>
          <p:cNvPr id="17" name="Graphic 16" descr="Arrow: Straight with solid fill">
            <a:extLst>
              <a:ext uri="{FF2B5EF4-FFF2-40B4-BE49-F238E27FC236}">
                <a16:creationId xmlns:a16="http://schemas.microsoft.com/office/drawing/2014/main" id="{A2E397F6-4605-88C5-2689-2C8988BE6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676922" y="4521469"/>
            <a:ext cx="446404" cy="44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647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A5DC8AEABBEF4C80BFE556BFE6C1BA" ma:contentTypeVersion="17" ma:contentTypeDescription="Create a new document." ma:contentTypeScope="" ma:versionID="96761aaace3e039a3e05322b8268e11e">
  <xsd:schema xmlns:xsd="http://www.w3.org/2001/XMLSchema" xmlns:xs="http://www.w3.org/2001/XMLSchema" xmlns:p="http://schemas.microsoft.com/office/2006/metadata/properties" xmlns:ns2="1a912193-e6b9-45fe-b0b1-7e6f9d1c5a46" xmlns:ns3="7eb6fbc2-75a6-4524-b016-5d1705d2d90a" targetNamespace="http://schemas.microsoft.com/office/2006/metadata/properties" ma:root="true" ma:fieldsID="3c079102d376ec0642650f7f530fd76f" ns2:_="" ns3:_="">
    <xsd:import namespace="1a912193-e6b9-45fe-b0b1-7e6f9d1c5a46"/>
    <xsd:import namespace="7eb6fbc2-75a6-4524-b016-5d1705d2d9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Date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12193-e6b9-45fe-b0b1-7e6f9d1c5a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e9a2f1e-55cd-472a-b8ac-d67fda62bb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DateTime" ma:index="24" nillable="true" ma:displayName="Date &amp; Time" ma:format="DateOnly" ma:internalName="DateTim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b6fbc2-75a6-4524-b016-5d1705d2d90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6630204-80df-439c-858a-bcf9e270fdec}" ma:internalName="TaxCatchAll" ma:showField="CatchAllData" ma:web="7eb6fbc2-75a6-4524-b016-5d1705d2d9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912193-e6b9-45fe-b0b1-7e6f9d1c5a46">
      <Terms xmlns="http://schemas.microsoft.com/office/infopath/2007/PartnerControls"/>
    </lcf76f155ced4ddcb4097134ff3c332f>
    <TaxCatchAll xmlns="7eb6fbc2-75a6-4524-b016-5d1705d2d90a" xsi:nil="true"/>
    <DateTime xmlns="1a912193-e6b9-45fe-b0b1-7e6f9d1c5a4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33644C5-B496-49B0-8C80-D2ED960490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912193-e6b9-45fe-b0b1-7e6f9d1c5a46"/>
    <ds:schemaRef ds:uri="7eb6fbc2-75a6-4524-b016-5d1705d2d9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6C2E23F-A547-4D02-957C-12A85082C18D}">
  <ds:schemaRefs>
    <ds:schemaRef ds:uri="http://schemas.openxmlformats.org/package/2006/metadata/core-properties"/>
    <ds:schemaRef ds:uri="1a912193-e6b9-45fe-b0b1-7e6f9d1c5a46"/>
    <ds:schemaRef ds:uri="http://purl.org/dc/dcmitype/"/>
    <ds:schemaRef ds:uri="http://schemas.microsoft.com/office/infopath/2007/PartnerControls"/>
    <ds:schemaRef ds:uri="7eb6fbc2-75a6-4524-b016-5d1705d2d90a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D314969-DA3A-4958-8380-29564FA352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500</Words>
  <Application>Microsoft Office PowerPoint</Application>
  <PresentationFormat>Grand écran</PresentationFormat>
  <Paragraphs>61</Paragraphs>
  <Slides>10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Ubuntu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#BEACTIVE DAY en République Tchèque</vt:lpstr>
      <vt:lpstr>#BEACTIVE DAY en France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Thierry Doll</cp:lastModifiedBy>
  <cp:revision>127</cp:revision>
  <cp:lastPrinted>2022-09-21T06:46:48Z</cp:lastPrinted>
  <dcterms:created xsi:type="dcterms:W3CDTF">2022-05-24T09:48:40Z</dcterms:created>
  <dcterms:modified xsi:type="dcterms:W3CDTF">2022-10-03T08:39:29Z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0x01010007A5DC8AEABBEF4C80BFE556BFE6C1BA</vt:lpwstr>
  </property>
  <property fmtid="{D5CDD505-2E9C-101B-9397-08002B2CF9AE}" pid="3" name="MediaServiceImageTags">
    <vt:lpwstr/>
  </property>
</Properties>
</file>