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29"/>
  </p:notesMasterIdLst>
  <p:sldIdLst>
    <p:sldId id="566" r:id="rId3"/>
    <p:sldId id="560" r:id="rId4"/>
    <p:sldId id="287" r:id="rId5"/>
    <p:sldId id="559" r:id="rId6"/>
    <p:sldId id="257" r:id="rId7"/>
    <p:sldId id="259" r:id="rId8"/>
    <p:sldId id="263" r:id="rId9"/>
    <p:sldId id="265" r:id="rId10"/>
    <p:sldId id="261" r:id="rId11"/>
    <p:sldId id="12478" r:id="rId12"/>
    <p:sldId id="12477" r:id="rId13"/>
    <p:sldId id="12463" r:id="rId14"/>
    <p:sldId id="12465" r:id="rId15"/>
    <p:sldId id="12467" r:id="rId16"/>
    <p:sldId id="12466" r:id="rId17"/>
    <p:sldId id="12469" r:id="rId18"/>
    <p:sldId id="12468" r:id="rId19"/>
    <p:sldId id="12470" r:id="rId20"/>
    <p:sldId id="12471" r:id="rId21"/>
    <p:sldId id="12472" r:id="rId22"/>
    <p:sldId id="12473" r:id="rId23"/>
    <p:sldId id="12474" r:id="rId24"/>
    <p:sldId id="12475" r:id="rId25"/>
    <p:sldId id="12476" r:id="rId26"/>
    <p:sldId id="12456" r:id="rId27"/>
    <p:sldId id="5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2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053"/>
    <a:srgbClr val="732E4A"/>
    <a:srgbClr val="83D34D"/>
    <a:srgbClr val="FFFFFF"/>
    <a:srgbClr val="173B69"/>
    <a:srgbClr val="F3B633"/>
    <a:srgbClr val="FF5050"/>
    <a:srgbClr val="6ECEB2"/>
    <a:srgbClr val="71C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4" autoAdjust="0"/>
    <p:restoredTop sz="94692"/>
  </p:normalViewPr>
  <p:slideViewPr>
    <p:cSldViewPr snapToGrid="0" snapToObjects="1">
      <p:cViewPr>
        <p:scale>
          <a:sx n="88" d="100"/>
          <a:sy n="88" d="100"/>
        </p:scale>
        <p:origin x="75" y="60"/>
      </p:cViewPr>
      <p:guideLst>
        <p:guide orient="horz" pos="2160"/>
        <p:guide pos="393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1T07:00:02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0 3328,'-22'0'1216,"22"4"224,-4-4-1344,-5 0-576,1 0-128,-2 0-928,2-4-352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5D39A-360D-4E05-9D75-C883CEEE4341}" type="datetimeFigureOut">
              <a:rPr lang="en-BE" smtClean="0"/>
              <a:t>09/21/2022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187B2-8956-4EEB-A780-F2F980A289C7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08387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2261B-6CF2-C268-A608-41B00F64E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90878E-DCDA-8655-D8A0-E14A453B2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C39AD-761E-4102-A7A6-C456451F5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BB913-342B-82E5-821C-F6F8974A8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DB1A2-F7EE-60EC-330C-03AD0313A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66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BAE5E-F947-14D0-65B5-9EDF01D6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40A64-E049-7EB1-923B-BB6F6E423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BEED2-CAC0-A1BA-5F1D-39BDB406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43D39-2D4A-4AD6-2FBC-E97AFF10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F0C7D-49FE-2380-1219-E352F66E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7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26565D-73CD-4B70-2D38-3CB6BB79C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165AA2-A127-42D0-7C38-3DF81B7BB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F181E-5EF2-0FF6-F50A-373B91520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2372B-91D4-3FAB-D021-D97473EE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A0E77-C007-C9B9-D5E9-0BC86B34C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90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A66EE-39F1-EF41-B2ED-09B45FC69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D11B0-F384-9842-9EA0-2C3A47D74800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024A24-53CA-B74B-AD20-3D4426C3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E61CF-F32D-CF45-B235-11F4F268D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9329-F215-D44C-AA5E-CA77460DBE8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0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5AE6-91DB-DD0A-35C7-1C138EE8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513EC-DA6D-7237-F3BA-5518E5C22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123F6-2785-17B1-0AFA-3984A52BA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F2AA2-FE79-F7C4-9B34-3A478F88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FA33A-8084-41BA-BD1B-FA1A8A1E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29E59-EC97-0794-6A16-E7720080D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94ECE-2426-356E-7BA6-CE5C96E32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53A2F-EAA8-45F7-A97C-A0501891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C2931-FB8D-3929-CF84-05DB8EE0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35A71-F9A6-8240-FD76-B3B1C5069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4D5E8-E2A9-3092-2BFA-63AD0E6AC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08ABC-5935-7012-C56B-4F7EB4911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481D8-C106-FBD2-8FA3-CD26D114F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0A6E5-A809-B80A-030C-8F027A405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79273-3480-1C72-48EB-5E2B7C1F3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B9FE4-39E7-C202-0D54-D63C2F92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7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84EB8-3054-A5AD-3242-986C1A647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FA6E2-052D-4445-5BCA-2731599A3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9DCA3-E609-821A-F6BC-3B08223D0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58352-BA3D-2852-8C76-666DDE1BF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8BE944-0B89-F642-252F-D64028CBD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717027-98E5-5967-6400-5C17642A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DDDF5E-42E4-1121-4A8E-DD83F1D0C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888140-6C43-9D78-1E19-F8508586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8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CA6AD-9D70-DA9A-AD7B-F65F51FCC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24E23C-AEF8-2421-586F-4A522369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4345E-8F3A-8FEB-C36B-33575759B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E1494-4A2F-0F2C-0E0E-273A9A0A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47B793-B422-E1AC-925F-E65A648F7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351D4-4EA3-4912-D866-CFF55BCF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85620-33A3-7A3A-1E15-E0D9FDFE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EE7ED-7D80-F06A-38C6-3919D0494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9D9AF-362E-F682-96B0-4811BD02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670FE-30A8-F896-847F-61EEBA4BF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F8544-5814-E648-0A7C-8C255186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9DE0C-305D-C0A3-BCFD-2244B2717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EFE0B-0E7F-775D-390A-DE81BFB2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95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98FC9-9685-B5B9-53E1-B6872B3CB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0D8150-90C2-063A-1D5C-64E1BB449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738C6-D6DC-CEE0-04AA-20694EFB7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C33F9-A1D5-FD17-9C6D-C6818624A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F2C2E-0EE9-7408-276A-E8853B1F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E43F8-9469-F303-DBCE-45A565D4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50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673087-A094-CA7C-B7AD-F3526F45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6BE7F-2AEC-43E8-6751-24B16C310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AC0AE-25C1-17AE-8FC6-48BA5378F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1CB25-CDDC-084C-BA71-A83EFF0FAF3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597E-C8D8-7F80-F19A-3E4FBF4F0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DEC57-AC0C-B6D2-9378-F0CBBBC23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78B5F-6486-D24F-B714-944396819C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8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FDDF1-FB59-E746-9545-AEA734BFE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62C41-BCD4-9345-9F24-282DE2984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2F039-918D-F341-92F0-A4604BE8A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D11B0-F384-9842-9EA0-2C3A47D74800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5D4AB-5963-7544-81D2-791C182D1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3CA05-CAF0-2842-A9C6-FD593E104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9329-F215-D44C-AA5E-CA77460DBE8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0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tiff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tif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52.tiff"/><Relationship Id="rId4" Type="http://schemas.openxmlformats.org/officeDocument/2006/relationships/image" Target="../media/image6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tiff"/><Relationship Id="rId4" Type="http://schemas.openxmlformats.org/officeDocument/2006/relationships/image" Target="../media/image6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tiff"/><Relationship Id="rId4" Type="http://schemas.openxmlformats.org/officeDocument/2006/relationships/image" Target="../media/image5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tiff"/><Relationship Id="rId5" Type="http://schemas.openxmlformats.org/officeDocument/2006/relationships/image" Target="../media/image71.tiff"/><Relationship Id="rId4" Type="http://schemas.openxmlformats.org/officeDocument/2006/relationships/image" Target="../media/image7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tiff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7" Type="http://schemas.openxmlformats.org/officeDocument/2006/relationships/image" Target="../media/image52.tif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52.tif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52.tiff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openxmlformats.org/officeDocument/2006/relationships/image" Target="../media/image66.tiff"/><Relationship Id="rId9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86/s12889-018-5986-4" TargetMode="External"/><Relationship Id="rId3" Type="http://schemas.openxmlformats.org/officeDocument/2006/relationships/image" Target="../media/image52.tiff"/><Relationship Id="rId7" Type="http://schemas.openxmlformats.org/officeDocument/2006/relationships/hyperlink" Target="https://www.researchgate.net/deref/http%3A%2F%2Fdx.doi.org%2F10.1186%2Fs12889-019-8039-8?_sg%5B0%5D=Hyw5CP9oI-tIk5C5v0EmsToYZ5vYHi-Mx5nlCRqiozgvSZfx34qeLgBw9nUbI92GTndyJGMFghOacXPHzy27U90nWA.RTlmQE9iCVjfQHoB_LA1TrA8yPlGNxX8LwY20RGRYemI8MI_AwE3fhGgvoiGfs9JncjmjCYlqV9C2zfo6pPBVA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i.org/10.1186/s12889-020-09293-1" TargetMode="External"/><Relationship Id="rId5" Type="http://schemas.openxmlformats.org/officeDocument/2006/relationships/hyperlink" Target="https://doi.org/10.1186/s12889-021-10860-3" TargetMode="External"/><Relationship Id="rId4" Type="http://schemas.openxmlformats.org/officeDocument/2006/relationships/hyperlink" Target="http://dx.doi.org/10.1136/bmjopen-2020-043963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spanaactiva.es/observatorio/" TargetMode="External"/><Relationship Id="rId2" Type="http://schemas.openxmlformats.org/officeDocument/2006/relationships/hyperlink" Target="mailto:alfonso.jimenez@urjc.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hyperlink" Target="https://go-fit.es/go-fit-lab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jp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customXml" Target="../ink/ink1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669FB4-ED09-890D-4939-7CC6B7ADA615}"/>
              </a:ext>
            </a:extLst>
          </p:cNvPr>
          <p:cNvSpPr/>
          <p:nvPr/>
        </p:nvSpPr>
        <p:spPr>
          <a:xfrm>
            <a:off x="4272288" y="4873752"/>
            <a:ext cx="3647424" cy="103996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fr-BE" sz="1800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Marianne Chagnon</a:t>
            </a:r>
          </a:p>
          <a:p>
            <a:pPr algn="ctr">
              <a:spcBef>
                <a:spcPts val="0"/>
              </a:spcBef>
            </a:pPr>
            <a:r>
              <a:rPr lang="fr-BE" sz="1800" i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Senior Policy </a:t>
            </a:r>
            <a:r>
              <a:rPr lang="fr-BE" sz="1800" i="1" dirty="0" err="1">
                <a:solidFill>
                  <a:srgbClr val="002060"/>
                </a:solidFill>
                <a:latin typeface="Bahnschrift SemiBold Condensed" panose="020B0502040204020203" pitchFamily="34" charset="0"/>
              </a:rPr>
              <a:t>Officer</a:t>
            </a:r>
            <a:endParaRPr lang="fr-BE" sz="1800" i="1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ECD1630-551D-F22D-BF9B-3AC52D2B0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383" y="293913"/>
            <a:ext cx="4925234" cy="13816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F7BD67-67CD-C17A-8B06-4D90EA59F287}"/>
              </a:ext>
            </a:extLst>
          </p:cNvPr>
          <p:cNvSpPr/>
          <p:nvPr/>
        </p:nvSpPr>
        <p:spPr>
          <a:xfrm>
            <a:off x="2523171" y="2673747"/>
            <a:ext cx="7145657" cy="151050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fr-BE" sz="4000" b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LE FITNESS EUROPEEN À L’HORIZON 2025</a:t>
            </a:r>
          </a:p>
          <a:p>
            <a:pPr algn="ctr">
              <a:spcBef>
                <a:spcPts val="0"/>
              </a:spcBef>
            </a:pPr>
            <a:r>
              <a:rPr lang="fr-BE" sz="4000" b="1" i="1" dirty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Progresser Ensemble</a:t>
            </a:r>
            <a:endParaRPr lang="en-BE" sz="4000" b="1" i="1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61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09-20 at 17.41.51">
            <a:hlinkClick r:id="" action="ppaction://media"/>
            <a:extLst>
              <a:ext uri="{FF2B5EF4-FFF2-40B4-BE49-F238E27FC236}">
                <a16:creationId xmlns:a16="http://schemas.microsoft.com/office/drawing/2014/main" id="{C568495D-FED8-8747-8272-8707EACF9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6685" y="103051"/>
            <a:ext cx="3178629" cy="5615578"/>
          </a:xfrm>
          <a:prstGeom prst="rect">
            <a:avLst/>
          </a:prstGeom>
        </p:spPr>
      </p:pic>
      <p:pic>
        <p:nvPicPr>
          <p:cNvPr id="3" name="Imagen 4">
            <a:extLst>
              <a:ext uri="{FF2B5EF4-FFF2-40B4-BE49-F238E27FC236}">
                <a16:creationId xmlns:a16="http://schemas.microsoft.com/office/drawing/2014/main" id="{812E1676-0BCB-5269-C851-3D52DE7C1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330" y="6166746"/>
            <a:ext cx="1027531" cy="5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AFA6009-6095-E561-CB4A-5A3BDAA71ACC}"/>
              </a:ext>
            </a:extLst>
          </p:cNvPr>
          <p:cNvSpPr/>
          <p:nvPr/>
        </p:nvSpPr>
        <p:spPr>
          <a:xfrm>
            <a:off x="2724150" y="52138"/>
            <a:ext cx="6743700" cy="830997"/>
          </a:xfrm>
          <a:prstGeom prst="rect">
            <a:avLst/>
          </a:prstGeom>
          <a:solidFill>
            <a:srgbClr val="732E4A"/>
          </a:solidFill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SCIENCE </a:t>
            </a:r>
            <a:r>
              <a:rPr lang="es-E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</a:t>
            </a:r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s-E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pilier</a:t>
            </a:r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s-E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valeur</a:t>
            </a:r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ajoutée</a:t>
            </a:r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notre</a:t>
            </a:r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secteur</a:t>
            </a:r>
            <a:endParaRPr lang="es-E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9">
            <a:extLst>
              <a:ext uri="{FF2B5EF4-FFF2-40B4-BE49-F238E27FC236}">
                <a16:creationId xmlns:a16="http://schemas.microsoft.com/office/drawing/2014/main" id="{68B421BC-6518-62B7-FB80-DAED7F5C2B57}"/>
              </a:ext>
            </a:extLst>
          </p:cNvPr>
          <p:cNvSpPr txBox="1"/>
          <p:nvPr/>
        </p:nvSpPr>
        <p:spPr>
          <a:xfrm>
            <a:off x="8964531" y="4474129"/>
            <a:ext cx="2869330" cy="1200329"/>
          </a:xfrm>
          <a:prstGeom prst="rect">
            <a:avLst/>
          </a:prstGeom>
          <a:solidFill>
            <a:srgbClr val="D50053">
              <a:alpha val="9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i="1" dirty="0">
                <a:solidFill>
                  <a:schemeClr val="bg1"/>
                </a:solidFill>
              </a:rPr>
              <a:t>Le timing </a:t>
            </a:r>
            <a:r>
              <a:rPr lang="es-ES" i="1" dirty="0" err="1">
                <a:solidFill>
                  <a:schemeClr val="bg1"/>
                </a:solidFill>
              </a:rPr>
              <a:t>est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impeccable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actuellement</a:t>
            </a:r>
            <a:r>
              <a:rPr lang="es-ES" i="1" dirty="0">
                <a:solidFill>
                  <a:schemeClr val="bg1"/>
                </a:solidFill>
              </a:rPr>
              <a:t>, </a:t>
            </a:r>
            <a:r>
              <a:rPr lang="es-ES" i="1" dirty="0" err="1">
                <a:solidFill>
                  <a:schemeClr val="bg1"/>
                </a:solidFill>
              </a:rPr>
              <a:t>avec</a:t>
            </a:r>
            <a:r>
              <a:rPr lang="es-ES" i="1" dirty="0">
                <a:solidFill>
                  <a:schemeClr val="bg1"/>
                </a:solidFill>
              </a:rPr>
              <a:t> un </a:t>
            </a:r>
            <a:r>
              <a:rPr lang="es-ES" i="1" dirty="0" err="1">
                <a:solidFill>
                  <a:schemeClr val="bg1"/>
                </a:solidFill>
              </a:rPr>
              <a:t>intérêt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renouvellé</a:t>
            </a:r>
            <a:r>
              <a:rPr lang="es-ES" i="1" dirty="0">
                <a:solidFill>
                  <a:schemeClr val="bg1"/>
                </a:solidFill>
              </a:rPr>
              <a:t> des </a:t>
            </a:r>
            <a:r>
              <a:rPr lang="es-ES" i="1" dirty="0" err="1">
                <a:solidFill>
                  <a:schemeClr val="bg1"/>
                </a:solidFill>
              </a:rPr>
              <a:t>autorités</a:t>
            </a:r>
            <a:r>
              <a:rPr lang="es-ES" i="1" dirty="0">
                <a:solidFill>
                  <a:schemeClr val="bg1"/>
                </a:solidFill>
              </a:rPr>
              <a:t> publiques</a:t>
            </a:r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621368DA-B064-7392-4234-F9E4038EE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330" y="6166746"/>
            <a:ext cx="1027531" cy="546558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9DD65619-DDD1-FCD6-AB4D-2177E0F58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372" y="1128759"/>
            <a:ext cx="8042538" cy="4523928"/>
          </a:xfrm>
          <a:prstGeom prst="rect">
            <a:avLst/>
          </a:prstGeom>
        </p:spPr>
      </p:pic>
      <p:pic>
        <p:nvPicPr>
          <p:cNvPr id="12" name="Graphic 11" descr="Man with solid fill">
            <a:extLst>
              <a:ext uri="{FF2B5EF4-FFF2-40B4-BE49-F238E27FC236}">
                <a16:creationId xmlns:a16="http://schemas.microsoft.com/office/drawing/2014/main" id="{81016E43-CD2F-94BB-A6A7-E05FA4BAC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7852" y="4963887"/>
            <a:ext cx="914400" cy="914400"/>
          </a:xfrm>
          <a:prstGeom prst="rect">
            <a:avLst/>
          </a:prstGeom>
        </p:spPr>
      </p:pic>
      <p:pic>
        <p:nvPicPr>
          <p:cNvPr id="13" name="Graphic 12" descr="Man with solid fill">
            <a:extLst>
              <a:ext uri="{FF2B5EF4-FFF2-40B4-BE49-F238E27FC236}">
                <a16:creationId xmlns:a16="http://schemas.microsoft.com/office/drawing/2014/main" id="{E50CC00E-9DE6-68FF-0282-DF7F8A12E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2550" y="4474129"/>
            <a:ext cx="914400" cy="914400"/>
          </a:xfrm>
          <a:prstGeom prst="rect">
            <a:avLst/>
          </a:prstGeom>
        </p:spPr>
      </p:pic>
      <p:pic>
        <p:nvPicPr>
          <p:cNvPr id="14" name="Graphic 13" descr="Man with solid fill">
            <a:extLst>
              <a:ext uri="{FF2B5EF4-FFF2-40B4-BE49-F238E27FC236}">
                <a16:creationId xmlns:a16="http://schemas.microsoft.com/office/drawing/2014/main" id="{CF6E90DE-6598-4D8F-4E7E-3BEE04DA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6480" y="1360714"/>
            <a:ext cx="914400" cy="914400"/>
          </a:xfrm>
          <a:prstGeom prst="rect">
            <a:avLst/>
          </a:prstGeom>
        </p:spPr>
      </p:pic>
      <p:pic>
        <p:nvPicPr>
          <p:cNvPr id="15" name="Graphic 14" descr="Man with solid fill">
            <a:extLst>
              <a:ext uri="{FF2B5EF4-FFF2-40B4-BE49-F238E27FC236}">
                <a16:creationId xmlns:a16="http://schemas.microsoft.com/office/drawing/2014/main" id="{AB3C042E-F007-BCA0-2CB8-BB9D844CC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9750" y="14694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9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94FAC8-A731-A449-AF9A-DE8B9DFEDBFD}"/>
              </a:ext>
            </a:extLst>
          </p:cNvPr>
          <p:cNvSpPr txBox="1"/>
          <p:nvPr/>
        </p:nvSpPr>
        <p:spPr>
          <a:xfrm>
            <a:off x="2740402" y="236152"/>
            <a:ext cx="671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bg1"/>
                </a:solidFill>
              </a:rPr>
              <a:t>Notre challenge actuel: l’inactivité physique</a:t>
            </a:r>
            <a:endParaRPr lang="en-BE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E95433-099B-AD1A-14F8-1E62F27F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18" y="1015027"/>
            <a:ext cx="5179363" cy="560682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649ABA1-99C2-A98F-1518-A69C67333899}"/>
              </a:ext>
            </a:extLst>
          </p:cNvPr>
          <p:cNvSpPr txBox="1"/>
          <p:nvPr/>
        </p:nvSpPr>
        <p:spPr>
          <a:xfrm>
            <a:off x="9151344" y="5840813"/>
            <a:ext cx="2869330" cy="861774"/>
          </a:xfrm>
          <a:prstGeom prst="rect">
            <a:avLst/>
          </a:prstGeom>
          <a:solidFill>
            <a:srgbClr val="D50053">
              <a:alpha val="9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>
                <a:solidFill>
                  <a:schemeClr val="bg1"/>
                </a:solidFill>
              </a:rPr>
              <a:t>Source</a:t>
            </a:r>
            <a:r>
              <a:rPr lang="es-ES" sz="1600" dirty="0">
                <a:solidFill>
                  <a:schemeClr val="bg1"/>
                </a:solidFill>
              </a:rPr>
              <a:t>: </a:t>
            </a:r>
            <a:r>
              <a:rPr lang="es-ES" sz="1600" dirty="0" err="1">
                <a:solidFill>
                  <a:schemeClr val="bg1"/>
                </a:solidFill>
              </a:rPr>
              <a:t>Special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Eurobarometer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on</a:t>
            </a:r>
            <a:r>
              <a:rPr lang="es-ES" sz="1600" dirty="0">
                <a:solidFill>
                  <a:schemeClr val="bg1"/>
                </a:solidFill>
              </a:rPr>
              <a:t> Sport and </a:t>
            </a:r>
            <a:r>
              <a:rPr lang="es-ES" sz="1600" dirty="0" err="1">
                <a:solidFill>
                  <a:schemeClr val="bg1"/>
                </a:solidFill>
              </a:rPr>
              <a:t>Physical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Activity</a:t>
            </a:r>
            <a:endParaRPr lang="es-ES" sz="1600" dirty="0">
              <a:solidFill>
                <a:schemeClr val="bg1"/>
              </a:solidFill>
            </a:endParaRPr>
          </a:p>
          <a:p>
            <a:pPr algn="ctr"/>
            <a:r>
              <a:rPr lang="es-ES" sz="1600" i="1" dirty="0" err="1">
                <a:solidFill>
                  <a:schemeClr val="bg1"/>
                </a:solidFill>
              </a:rPr>
              <a:t>Septembre</a:t>
            </a:r>
            <a:r>
              <a:rPr lang="es-ES" sz="1600" i="1" dirty="0">
                <a:solidFill>
                  <a:schemeClr val="bg1"/>
                </a:solidFill>
              </a:rPr>
              <a:t> 2022</a:t>
            </a:r>
            <a:endParaRPr lang="es-ES" i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4AC39-3A21-9C73-8176-D4F97CA27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853" y="4147463"/>
            <a:ext cx="3340272" cy="482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3AF457-D3CB-7DAB-D617-CBD472AEE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1806" y="3577124"/>
            <a:ext cx="3527641" cy="482625"/>
          </a:xfrm>
          <a:prstGeom prst="rect">
            <a:avLst/>
          </a:prstGeom>
        </p:spPr>
      </p:pic>
      <p:pic>
        <p:nvPicPr>
          <p:cNvPr id="15" name="Imagen 4">
            <a:extLst>
              <a:ext uri="{FF2B5EF4-FFF2-40B4-BE49-F238E27FC236}">
                <a16:creationId xmlns:a16="http://schemas.microsoft.com/office/drawing/2014/main" id="{14BCB562-B265-DC32-3375-46E68ECCC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89" y="6075290"/>
            <a:ext cx="1027531" cy="5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23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94FAC8-A731-A449-AF9A-DE8B9DFEDBFD}"/>
              </a:ext>
            </a:extLst>
          </p:cNvPr>
          <p:cNvSpPr txBox="1"/>
          <p:nvPr/>
        </p:nvSpPr>
        <p:spPr>
          <a:xfrm>
            <a:off x="2391396" y="236152"/>
            <a:ext cx="7409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bg1"/>
                </a:solidFill>
              </a:rPr>
              <a:t>Quelques publications à l’origine de notre travail</a:t>
            </a:r>
            <a:endParaRPr lang="en-BE" sz="2800" b="1" dirty="0">
              <a:solidFill>
                <a:schemeClr val="bg1"/>
              </a:solidFill>
            </a:endParaRPr>
          </a:p>
        </p:txBody>
      </p:sp>
      <p:pic>
        <p:nvPicPr>
          <p:cNvPr id="2" name="Imagen 3">
            <a:extLst>
              <a:ext uri="{FF2B5EF4-FFF2-40B4-BE49-F238E27FC236}">
                <a16:creationId xmlns:a16="http://schemas.microsoft.com/office/drawing/2014/main" id="{C6FA5BD4-83CE-8116-9DBA-CB0C5BDB3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446" y="1211523"/>
            <a:ext cx="3299617" cy="4432882"/>
          </a:xfrm>
          <a:prstGeom prst="rect">
            <a:avLst/>
          </a:prstGeom>
          <a:ln>
            <a:solidFill>
              <a:srgbClr val="D50053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4AC823-FA10-844F-CC76-D3D95716A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25" y="1211523"/>
            <a:ext cx="3105764" cy="4434952"/>
          </a:xfrm>
          <a:prstGeom prst="rect">
            <a:avLst/>
          </a:prstGeom>
          <a:ln>
            <a:solidFill>
              <a:srgbClr val="D50053"/>
            </a:solidFill>
          </a:ln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C7F7BDB2-EB37-6CDA-B32B-5F347E90D913}"/>
              </a:ext>
            </a:extLst>
          </p:cNvPr>
          <p:cNvSpPr txBox="1"/>
          <p:nvPr/>
        </p:nvSpPr>
        <p:spPr>
          <a:xfrm>
            <a:off x="1386605" y="5729294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OMS, 2018</a:t>
            </a:r>
          </a:p>
        </p:txBody>
      </p:sp>
      <p:sp>
        <p:nvSpPr>
          <p:cNvPr id="5" name="CuadroTexto 6">
            <a:extLst>
              <a:ext uri="{FF2B5EF4-FFF2-40B4-BE49-F238E27FC236}">
                <a16:creationId xmlns:a16="http://schemas.microsoft.com/office/drawing/2014/main" id="{744A8D94-0906-F761-FAD4-A6B417270D64}"/>
              </a:ext>
            </a:extLst>
          </p:cNvPr>
          <p:cNvSpPr txBox="1"/>
          <p:nvPr/>
        </p:nvSpPr>
        <p:spPr>
          <a:xfrm>
            <a:off x="4948279" y="5729294"/>
            <a:ext cx="154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UNESCO, 2019</a:t>
            </a:r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D2A34B58-44B9-490F-3EB7-F2E853B41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89" y="6075290"/>
            <a:ext cx="1027531" cy="546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F59062-4C3E-18FB-9EB6-C0729C5A9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125" y="1211523"/>
            <a:ext cx="3824832" cy="4432882"/>
          </a:xfrm>
          <a:prstGeom prst="rect">
            <a:avLst/>
          </a:prstGeom>
          <a:ln>
            <a:solidFill>
              <a:srgbClr val="D50053"/>
            </a:solidFill>
          </a:ln>
        </p:spPr>
      </p:pic>
      <p:sp>
        <p:nvSpPr>
          <p:cNvPr id="13" name="CuadroTexto 6">
            <a:extLst>
              <a:ext uri="{FF2B5EF4-FFF2-40B4-BE49-F238E27FC236}">
                <a16:creationId xmlns:a16="http://schemas.microsoft.com/office/drawing/2014/main" id="{B7F81D5F-8DC6-C5A6-8EAB-2C972A7417C2}"/>
              </a:ext>
            </a:extLst>
          </p:cNvPr>
          <p:cNvSpPr txBox="1"/>
          <p:nvPr/>
        </p:nvSpPr>
        <p:spPr>
          <a:xfrm>
            <a:off x="8391093" y="5743588"/>
            <a:ext cx="280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/>
              <a:t>Ministère</a:t>
            </a:r>
            <a:r>
              <a:rPr lang="es-ES" dirty="0"/>
              <a:t> des </a:t>
            </a:r>
            <a:r>
              <a:rPr lang="es-ES" dirty="0" err="1"/>
              <a:t>Sports</a:t>
            </a:r>
            <a:r>
              <a:rPr lang="es-ES" dirty="0"/>
              <a:t>, </a:t>
            </a:r>
          </a:p>
          <a:p>
            <a:pPr algn="ctr"/>
            <a:r>
              <a:rPr lang="es-ES" dirty="0" err="1"/>
              <a:t>Ministère</a:t>
            </a:r>
            <a:r>
              <a:rPr lang="es-ES" dirty="0"/>
              <a:t> de la </a:t>
            </a:r>
            <a:r>
              <a:rPr lang="es-ES" dirty="0" err="1"/>
              <a:t>Santé</a:t>
            </a:r>
            <a:r>
              <a:rPr lang="es-ES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977309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94FAC8-A731-A449-AF9A-DE8B9DFEDBFD}"/>
              </a:ext>
            </a:extLst>
          </p:cNvPr>
          <p:cNvSpPr txBox="1"/>
          <p:nvPr/>
        </p:nvSpPr>
        <p:spPr>
          <a:xfrm>
            <a:off x="2391396" y="236152"/>
            <a:ext cx="7409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bg1"/>
                </a:solidFill>
              </a:rPr>
              <a:t>Quelques publications à l’origine de notre travail</a:t>
            </a:r>
            <a:endParaRPr lang="en-BE" sz="2800" b="1" dirty="0">
              <a:solidFill>
                <a:schemeClr val="bg1"/>
              </a:solidFill>
            </a:endParaRPr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F8F67D5F-2ECD-39D1-9386-53C0D0669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09" y="1675361"/>
            <a:ext cx="5695626" cy="3720394"/>
          </a:xfrm>
          <a:prstGeom prst="rect">
            <a:avLst/>
          </a:prstGeom>
          <a:ln>
            <a:solidFill>
              <a:srgbClr val="D50053"/>
            </a:solidFill>
          </a:ln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4D300FD8-17F0-E88C-CA82-CD8F281BD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186" y="1136249"/>
            <a:ext cx="4191000" cy="3594100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id="{A2BE8DE4-C29D-D4FA-FE6B-A89845423088}"/>
              </a:ext>
            </a:extLst>
          </p:cNvPr>
          <p:cNvSpPr txBox="1"/>
          <p:nvPr/>
        </p:nvSpPr>
        <p:spPr>
          <a:xfrm>
            <a:off x="7047218" y="4976698"/>
            <a:ext cx="4857164" cy="369332"/>
          </a:xfrm>
          <a:prstGeom prst="rect">
            <a:avLst/>
          </a:prstGeom>
          <a:solidFill>
            <a:srgbClr val="D50053"/>
          </a:solidFill>
          <a:ln>
            <a:solidFill>
              <a:srgbClr val="D50053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Données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preuves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politiques</a:t>
            </a:r>
            <a:r>
              <a:rPr lang="es-ES" dirty="0">
                <a:solidFill>
                  <a:schemeClr val="bg1"/>
                </a:solidFill>
              </a:rPr>
              <a:t> publiques </a:t>
            </a:r>
            <a:r>
              <a:rPr lang="es-ES" dirty="0" err="1">
                <a:solidFill>
                  <a:schemeClr val="bg1"/>
                </a:solidFill>
              </a:rPr>
              <a:t>réussies</a:t>
            </a:r>
            <a:r>
              <a:rPr lang="es-E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id="{F051B1BE-F60C-0655-6E0B-F40EB59ECEFA}"/>
              </a:ext>
            </a:extLst>
          </p:cNvPr>
          <p:cNvSpPr txBox="1"/>
          <p:nvPr/>
        </p:nvSpPr>
        <p:spPr>
          <a:xfrm>
            <a:off x="7830964" y="6120867"/>
            <a:ext cx="3213444" cy="369332"/>
          </a:xfrm>
          <a:prstGeom prst="rect">
            <a:avLst/>
          </a:prstGeom>
          <a:solidFill>
            <a:srgbClr val="732E4A"/>
          </a:solidFill>
          <a:ln>
            <a:solidFill>
              <a:srgbClr val="732E4A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Partenariats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recherche</a:t>
            </a:r>
            <a:r>
              <a:rPr lang="es-ES" dirty="0">
                <a:solidFill>
                  <a:schemeClr val="bg1"/>
                </a:solidFill>
              </a:rPr>
              <a:t>-industrie</a:t>
            </a:r>
          </a:p>
        </p:txBody>
      </p:sp>
      <p:sp>
        <p:nvSpPr>
          <p:cNvPr id="12" name="Flecha abajo 9">
            <a:extLst>
              <a:ext uri="{FF2B5EF4-FFF2-40B4-BE49-F238E27FC236}">
                <a16:creationId xmlns:a16="http://schemas.microsoft.com/office/drawing/2014/main" id="{35055C12-FCBB-6A14-03C4-8A87CC091326}"/>
              </a:ext>
            </a:extLst>
          </p:cNvPr>
          <p:cNvSpPr/>
          <p:nvPr/>
        </p:nvSpPr>
        <p:spPr>
          <a:xfrm>
            <a:off x="9364069" y="4385012"/>
            <a:ext cx="234176" cy="530636"/>
          </a:xfrm>
          <a:prstGeom prst="downArrow">
            <a:avLst/>
          </a:prstGeom>
          <a:solidFill>
            <a:srgbClr val="D50053"/>
          </a:solidFill>
          <a:ln>
            <a:solidFill>
              <a:srgbClr val="D50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 abajo 10">
            <a:extLst>
              <a:ext uri="{FF2B5EF4-FFF2-40B4-BE49-F238E27FC236}">
                <a16:creationId xmlns:a16="http://schemas.microsoft.com/office/drawing/2014/main" id="{2F600926-77B9-E5DC-C25C-BA8D1E0895D3}"/>
              </a:ext>
            </a:extLst>
          </p:cNvPr>
          <p:cNvSpPr/>
          <p:nvPr/>
        </p:nvSpPr>
        <p:spPr>
          <a:xfrm>
            <a:off x="9358502" y="5468130"/>
            <a:ext cx="234176" cy="530636"/>
          </a:xfrm>
          <a:prstGeom prst="downArrow">
            <a:avLst/>
          </a:prstGeom>
          <a:solidFill>
            <a:srgbClr val="732E4A"/>
          </a:solidFill>
          <a:ln>
            <a:solidFill>
              <a:srgbClr val="732E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">
            <a:extLst>
              <a:ext uri="{FF2B5EF4-FFF2-40B4-BE49-F238E27FC236}">
                <a16:creationId xmlns:a16="http://schemas.microsoft.com/office/drawing/2014/main" id="{BC186B69-E145-65B1-E9CD-BFD1D26C6DFB}"/>
              </a:ext>
            </a:extLst>
          </p:cNvPr>
          <p:cNvSpPr txBox="1"/>
          <p:nvPr/>
        </p:nvSpPr>
        <p:spPr>
          <a:xfrm>
            <a:off x="2832938" y="5651035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(OMS, 2021)</a:t>
            </a:r>
          </a:p>
        </p:txBody>
      </p:sp>
      <p:pic>
        <p:nvPicPr>
          <p:cNvPr id="15" name="Imagen 4">
            <a:extLst>
              <a:ext uri="{FF2B5EF4-FFF2-40B4-BE49-F238E27FC236}">
                <a16:creationId xmlns:a16="http://schemas.microsoft.com/office/drawing/2014/main" id="{3D1E35D5-5877-AD3D-2BB0-40B962361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89" y="6075290"/>
            <a:ext cx="1027531" cy="5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64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94FAC8-A731-A449-AF9A-DE8B9DFEDBFD}"/>
              </a:ext>
            </a:extLst>
          </p:cNvPr>
          <p:cNvSpPr txBox="1"/>
          <p:nvPr/>
        </p:nvSpPr>
        <p:spPr>
          <a:xfrm>
            <a:off x="4525401" y="236152"/>
            <a:ext cx="3602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bg1"/>
                </a:solidFill>
              </a:rPr>
              <a:t>THINK active: les bases</a:t>
            </a:r>
            <a:endParaRPr lang="en-BE" sz="2800" b="1" dirty="0">
              <a:solidFill>
                <a:schemeClr val="bg1"/>
              </a:solidFill>
            </a:endParaRPr>
          </a:p>
        </p:txBody>
      </p:sp>
      <p:pic>
        <p:nvPicPr>
          <p:cNvPr id="2" name="Imagen 4" descr="Imagen que contiene persona, foto, mujer, firmar&#10;&#10;Descripción generada automáticamente">
            <a:extLst>
              <a:ext uri="{FF2B5EF4-FFF2-40B4-BE49-F238E27FC236}">
                <a16:creationId xmlns:a16="http://schemas.microsoft.com/office/drawing/2014/main" id="{02787DD6-05F7-CC1E-99FA-6B44348835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07045" y="973394"/>
            <a:ext cx="4385226" cy="5805948"/>
          </a:xfrm>
          <a:prstGeom prst="rect">
            <a:avLst/>
          </a:prstGeom>
        </p:spPr>
      </p:pic>
      <p:sp>
        <p:nvSpPr>
          <p:cNvPr id="3" name="Flecha derecha 8">
            <a:extLst>
              <a:ext uri="{FF2B5EF4-FFF2-40B4-BE49-F238E27FC236}">
                <a16:creationId xmlns:a16="http://schemas.microsoft.com/office/drawing/2014/main" id="{2E1BA50D-1C91-9DB2-3BA4-C6DCFB5BFD54}"/>
              </a:ext>
            </a:extLst>
          </p:cNvPr>
          <p:cNvSpPr/>
          <p:nvPr/>
        </p:nvSpPr>
        <p:spPr>
          <a:xfrm>
            <a:off x="4618859" y="3637718"/>
            <a:ext cx="2047468" cy="433154"/>
          </a:xfrm>
          <a:prstGeom prst="rightArrow">
            <a:avLst/>
          </a:prstGeom>
          <a:solidFill>
            <a:srgbClr val="D50053"/>
          </a:solidFill>
          <a:ln>
            <a:solidFill>
              <a:srgbClr val="D50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CB320DB3-C94E-E3A8-E23B-FF72DE4E5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726" y="2785098"/>
            <a:ext cx="1419745" cy="755183"/>
          </a:xfrm>
          <a:prstGeom prst="rect">
            <a:avLst/>
          </a:prstGeom>
        </p:spPr>
      </p:pic>
      <p:sp>
        <p:nvSpPr>
          <p:cNvPr id="5" name="Rectángulo 1">
            <a:extLst>
              <a:ext uri="{FF2B5EF4-FFF2-40B4-BE49-F238E27FC236}">
                <a16:creationId xmlns:a16="http://schemas.microsoft.com/office/drawing/2014/main" id="{1BC8B655-29F3-E114-DD7B-A17037E59E80}"/>
              </a:ext>
            </a:extLst>
          </p:cNvPr>
          <p:cNvSpPr/>
          <p:nvPr/>
        </p:nvSpPr>
        <p:spPr>
          <a:xfrm>
            <a:off x="1160206" y="5394556"/>
            <a:ext cx="5409131" cy="1200329"/>
          </a:xfrm>
          <a:prstGeom prst="rect">
            <a:avLst/>
          </a:prstGeom>
          <a:solidFill>
            <a:srgbClr val="732E4A"/>
          </a:solidFill>
          <a:ln>
            <a:solidFill>
              <a:srgbClr val="D5005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Repenser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le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rôle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la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valeur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et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l’impact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d’une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industrie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du fitness et de la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santé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proactive et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responsable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Une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stratégie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quatre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piliers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Imagen 9">
            <a:extLst>
              <a:ext uri="{FF2B5EF4-FFF2-40B4-BE49-F238E27FC236}">
                <a16:creationId xmlns:a16="http://schemas.microsoft.com/office/drawing/2014/main" id="{B5534CD4-EA52-2DB9-4C3B-51D367E58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347" y="1193559"/>
            <a:ext cx="2811983" cy="39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53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94FAC8-A731-A449-AF9A-DE8B9DFEDBFD}"/>
              </a:ext>
            </a:extLst>
          </p:cNvPr>
          <p:cNvSpPr txBox="1"/>
          <p:nvPr/>
        </p:nvSpPr>
        <p:spPr>
          <a:xfrm>
            <a:off x="1802259" y="216665"/>
            <a:ext cx="858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bg1"/>
                </a:solidFill>
              </a:rPr>
              <a:t>THINK active: l’importance de notre travail – le COVID-19</a:t>
            </a:r>
            <a:endParaRPr lang="en-BE" sz="2800" b="1" dirty="0">
              <a:solidFill>
                <a:schemeClr val="bg1"/>
              </a:solidFill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id="{F3E72326-19A1-3881-A18F-C0D0E30A5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651" y="1159064"/>
            <a:ext cx="7344697" cy="5232391"/>
          </a:xfrm>
          <a:prstGeom prst="rect">
            <a:avLst/>
          </a:prstGeom>
          <a:ln>
            <a:solidFill>
              <a:srgbClr val="D50053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D61BA7-17EA-7283-98C0-C9A29CA96DF2}"/>
              </a:ext>
            </a:extLst>
          </p:cNvPr>
          <p:cNvSpPr txBox="1"/>
          <p:nvPr/>
        </p:nvSpPr>
        <p:spPr>
          <a:xfrm>
            <a:off x="1656710" y="5659087"/>
            <a:ext cx="1533881" cy="369332"/>
          </a:xfrm>
          <a:prstGeom prst="rect">
            <a:avLst/>
          </a:prstGeom>
          <a:solidFill>
            <a:srgbClr val="D50053"/>
          </a:solidFill>
          <a:ln>
            <a:solidFill>
              <a:srgbClr val="D50053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problème…</a:t>
            </a:r>
            <a:endParaRPr lang="en-BE" dirty="0">
              <a:solidFill>
                <a:schemeClr val="bg1"/>
              </a:solidFill>
            </a:endParaRPr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FBC9DDD1-0423-0954-712E-08A4E397B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7553" y="6118176"/>
            <a:ext cx="1027531" cy="5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63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94FAC8-A731-A449-AF9A-DE8B9DFEDBFD}"/>
              </a:ext>
            </a:extLst>
          </p:cNvPr>
          <p:cNvSpPr txBox="1"/>
          <p:nvPr/>
        </p:nvSpPr>
        <p:spPr>
          <a:xfrm>
            <a:off x="2825393" y="216665"/>
            <a:ext cx="6541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bg1"/>
                </a:solidFill>
              </a:rPr>
              <a:t>THINK active: l’importance de notre travail</a:t>
            </a:r>
            <a:endParaRPr lang="en-BE" sz="2800" b="1" dirty="0">
              <a:solidFill>
                <a:schemeClr val="bg1"/>
              </a:solidFill>
            </a:endParaRPr>
          </a:p>
        </p:txBody>
      </p:sp>
      <p:pic>
        <p:nvPicPr>
          <p:cNvPr id="14" name="Imagen 4">
            <a:extLst>
              <a:ext uri="{FF2B5EF4-FFF2-40B4-BE49-F238E27FC236}">
                <a16:creationId xmlns:a16="http://schemas.microsoft.com/office/drawing/2014/main" id="{93D5B1C3-961C-409C-AE67-7DDE3D56A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042" y="1549258"/>
            <a:ext cx="3645031" cy="4914093"/>
          </a:xfrm>
          <a:prstGeom prst="rect">
            <a:avLst/>
          </a:prstGeom>
          <a:ln>
            <a:solidFill>
              <a:srgbClr val="D50053"/>
            </a:solidFill>
          </a:ln>
        </p:spPr>
      </p:pic>
      <p:pic>
        <p:nvPicPr>
          <p:cNvPr id="15" name="Imagen 5">
            <a:extLst>
              <a:ext uri="{FF2B5EF4-FFF2-40B4-BE49-F238E27FC236}">
                <a16:creationId xmlns:a16="http://schemas.microsoft.com/office/drawing/2014/main" id="{E0926651-8E13-964A-3E22-8E463552C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038" y="1806567"/>
            <a:ext cx="3231986" cy="4497794"/>
          </a:xfrm>
          <a:prstGeom prst="rect">
            <a:avLst/>
          </a:prstGeom>
          <a:ln>
            <a:solidFill>
              <a:srgbClr val="D50053"/>
            </a:solidFill>
          </a:ln>
        </p:spPr>
      </p:pic>
      <p:sp>
        <p:nvSpPr>
          <p:cNvPr id="16" name="Flecha derecha 6">
            <a:extLst>
              <a:ext uri="{FF2B5EF4-FFF2-40B4-BE49-F238E27FC236}">
                <a16:creationId xmlns:a16="http://schemas.microsoft.com/office/drawing/2014/main" id="{54341A03-2FE9-AC7D-74B5-6AD371707310}"/>
              </a:ext>
            </a:extLst>
          </p:cNvPr>
          <p:cNvSpPr/>
          <p:nvPr/>
        </p:nvSpPr>
        <p:spPr>
          <a:xfrm>
            <a:off x="7555238" y="2445592"/>
            <a:ext cx="586476" cy="186719"/>
          </a:xfrm>
          <a:prstGeom prst="rightArrow">
            <a:avLst/>
          </a:prstGeom>
          <a:solidFill>
            <a:srgbClr val="D50053"/>
          </a:solidFill>
          <a:ln>
            <a:solidFill>
              <a:srgbClr val="D50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0">
            <a:extLst>
              <a:ext uri="{FF2B5EF4-FFF2-40B4-BE49-F238E27FC236}">
                <a16:creationId xmlns:a16="http://schemas.microsoft.com/office/drawing/2014/main" id="{DC2ED2B3-0E84-53D7-533F-1FD7A3463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22" y="1806567"/>
            <a:ext cx="3110507" cy="4497794"/>
          </a:xfrm>
          <a:prstGeom prst="rect">
            <a:avLst/>
          </a:prstGeom>
          <a:ln>
            <a:solidFill>
              <a:srgbClr val="D50053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81F9ED-55A2-8F2A-FBD0-94B5D9D90D6B}"/>
              </a:ext>
            </a:extLst>
          </p:cNvPr>
          <p:cNvSpPr txBox="1"/>
          <p:nvPr/>
        </p:nvSpPr>
        <p:spPr>
          <a:xfrm>
            <a:off x="181871" y="1195296"/>
            <a:ext cx="2323072" cy="369332"/>
          </a:xfrm>
          <a:prstGeom prst="rect">
            <a:avLst/>
          </a:prstGeom>
          <a:solidFill>
            <a:srgbClr val="D50053"/>
          </a:solidFill>
          <a:ln>
            <a:solidFill>
              <a:srgbClr val="D50053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solution (en partie)!</a:t>
            </a:r>
            <a:endParaRPr lang="en-BE" dirty="0">
              <a:solidFill>
                <a:schemeClr val="bg1"/>
              </a:solidFill>
            </a:endParaRPr>
          </a:p>
        </p:txBody>
      </p:sp>
      <p:pic>
        <p:nvPicPr>
          <p:cNvPr id="19" name="Imagen 4">
            <a:extLst>
              <a:ext uri="{FF2B5EF4-FFF2-40B4-BE49-F238E27FC236}">
                <a16:creationId xmlns:a16="http://schemas.microsoft.com/office/drawing/2014/main" id="{6866FA55-F42D-F6A9-EE94-B1AC3BBC6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71" y="6403488"/>
            <a:ext cx="780191" cy="41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96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94FAC8-A731-A449-AF9A-DE8B9DFEDBFD}"/>
              </a:ext>
            </a:extLst>
          </p:cNvPr>
          <p:cNvSpPr txBox="1"/>
          <p:nvPr/>
        </p:nvSpPr>
        <p:spPr>
          <a:xfrm>
            <a:off x="2825393" y="216665"/>
            <a:ext cx="6541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bg1"/>
                </a:solidFill>
              </a:rPr>
              <a:t>THINK active: l’importance de notre travail</a:t>
            </a:r>
            <a:endParaRPr lang="en-BE" sz="2800" b="1" dirty="0">
              <a:solidFill>
                <a:schemeClr val="bg1"/>
              </a:solidFill>
            </a:endParaRPr>
          </a:p>
        </p:txBody>
      </p:sp>
      <p:pic>
        <p:nvPicPr>
          <p:cNvPr id="2" name="Imagen 3">
            <a:extLst>
              <a:ext uri="{FF2B5EF4-FFF2-40B4-BE49-F238E27FC236}">
                <a16:creationId xmlns:a16="http://schemas.microsoft.com/office/drawing/2014/main" id="{FEE826A6-FC96-EC1E-48D5-333A2A5F3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877" y="1111191"/>
            <a:ext cx="4794009" cy="1946503"/>
          </a:xfrm>
          <a:prstGeom prst="rect">
            <a:avLst/>
          </a:prstGeom>
        </p:spPr>
      </p:pic>
      <p:pic>
        <p:nvPicPr>
          <p:cNvPr id="3" name="Imagen 5">
            <a:extLst>
              <a:ext uri="{FF2B5EF4-FFF2-40B4-BE49-F238E27FC236}">
                <a16:creationId xmlns:a16="http://schemas.microsoft.com/office/drawing/2014/main" id="{B3131500-B8AF-4B62-22FC-F0119C879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64" y="1405165"/>
            <a:ext cx="3129088" cy="4410810"/>
          </a:xfrm>
          <a:prstGeom prst="rect">
            <a:avLst/>
          </a:prstGeom>
          <a:ln>
            <a:solidFill>
              <a:srgbClr val="D50053"/>
            </a:solidFill>
          </a:ln>
        </p:spPr>
      </p:pic>
      <p:sp>
        <p:nvSpPr>
          <p:cNvPr id="4" name="CuadroTexto 6">
            <a:extLst>
              <a:ext uri="{FF2B5EF4-FFF2-40B4-BE49-F238E27FC236}">
                <a16:creationId xmlns:a16="http://schemas.microsoft.com/office/drawing/2014/main" id="{E6EC321E-C535-7B8D-6C8D-59D2B7872434}"/>
              </a:ext>
            </a:extLst>
          </p:cNvPr>
          <p:cNvSpPr txBox="1"/>
          <p:nvPr/>
        </p:nvSpPr>
        <p:spPr>
          <a:xfrm>
            <a:off x="1457574" y="603523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rgbClr val="D50053"/>
                </a:solidFill>
              </a:rPr>
              <a:t>Août</a:t>
            </a:r>
            <a:r>
              <a:rPr lang="es-ES" dirty="0">
                <a:solidFill>
                  <a:srgbClr val="D50053"/>
                </a:solidFill>
              </a:rPr>
              <a:t> 2020</a:t>
            </a:r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58423575-958E-4D60-7C0E-F1D5724FF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505" y="3241439"/>
            <a:ext cx="3302755" cy="3399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9E56A1-B98D-CB13-2AC9-0FA000153569}"/>
              </a:ext>
            </a:extLst>
          </p:cNvPr>
          <p:cNvSpPr txBox="1"/>
          <p:nvPr/>
        </p:nvSpPr>
        <p:spPr>
          <a:xfrm>
            <a:off x="4053953" y="3657600"/>
            <a:ext cx="2533660" cy="646331"/>
          </a:xfrm>
          <a:prstGeom prst="rect">
            <a:avLst/>
          </a:prstGeom>
          <a:solidFill>
            <a:srgbClr val="D50053"/>
          </a:solidFill>
          <a:ln>
            <a:solidFill>
              <a:srgbClr val="D5005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bg1"/>
                </a:solidFill>
              </a:rPr>
              <a:t>Et de l’importance d’avoir des données!</a:t>
            </a:r>
            <a:endParaRPr lang="en-BE" dirty="0">
              <a:solidFill>
                <a:schemeClr val="bg1"/>
              </a:solidFill>
            </a:endParaRPr>
          </a:p>
        </p:txBody>
      </p:sp>
      <p:pic>
        <p:nvPicPr>
          <p:cNvPr id="9" name="Imagen 4">
            <a:extLst>
              <a:ext uri="{FF2B5EF4-FFF2-40B4-BE49-F238E27FC236}">
                <a16:creationId xmlns:a16="http://schemas.microsoft.com/office/drawing/2014/main" id="{BAD1B8D2-2572-74B2-1EA8-1753ACC36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98" y="6207976"/>
            <a:ext cx="1027531" cy="5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85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94FAC8-A731-A449-AF9A-DE8B9DFEDBFD}"/>
              </a:ext>
            </a:extLst>
          </p:cNvPr>
          <p:cNvSpPr txBox="1"/>
          <p:nvPr/>
        </p:nvSpPr>
        <p:spPr>
          <a:xfrm>
            <a:off x="1097035" y="216665"/>
            <a:ext cx="9638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bg1"/>
                </a:solidFill>
              </a:rPr>
              <a:t>THINK active: l’importance de notre travail – l’exemple espagnol</a:t>
            </a:r>
            <a:endParaRPr lang="en-BE" sz="2800" b="1" dirty="0">
              <a:solidFill>
                <a:schemeClr val="bg1"/>
              </a:solidFill>
            </a:endParaRPr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354B7D25-8D1E-54EC-FA82-0D423E324C61}"/>
              </a:ext>
            </a:extLst>
          </p:cNvPr>
          <p:cNvSpPr txBox="1"/>
          <p:nvPr/>
        </p:nvSpPr>
        <p:spPr>
          <a:xfrm>
            <a:off x="1456364" y="6195045"/>
            <a:ext cx="9279272" cy="369332"/>
          </a:xfrm>
          <a:prstGeom prst="rect">
            <a:avLst/>
          </a:prstGeom>
          <a:solidFill>
            <a:srgbClr val="D50053"/>
          </a:solidFill>
          <a:ln>
            <a:solidFill>
              <a:srgbClr val="D5005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Faire le </a:t>
            </a:r>
            <a:r>
              <a:rPr lang="es-ES" dirty="0" err="1">
                <a:solidFill>
                  <a:schemeClr val="bg1"/>
                </a:solidFill>
              </a:rPr>
              <a:t>lien</a:t>
            </a:r>
            <a:r>
              <a:rPr lang="es-ES" dirty="0">
                <a:solidFill>
                  <a:schemeClr val="bg1"/>
                </a:solidFill>
              </a:rPr>
              <a:t> entre les </a:t>
            </a:r>
            <a:r>
              <a:rPr lang="es-ES" dirty="0" err="1">
                <a:solidFill>
                  <a:schemeClr val="bg1"/>
                </a:solidFill>
              </a:rPr>
              <a:t>possibilités</a:t>
            </a:r>
            <a:r>
              <a:rPr lang="es-ES" dirty="0">
                <a:solidFill>
                  <a:schemeClr val="bg1"/>
                </a:solidFill>
              </a:rPr>
              <a:t> de </a:t>
            </a:r>
            <a:r>
              <a:rPr lang="es-ES" dirty="0" err="1">
                <a:solidFill>
                  <a:schemeClr val="bg1"/>
                </a:solidFill>
              </a:rPr>
              <a:t>notre</a:t>
            </a:r>
            <a:r>
              <a:rPr lang="es-ES" dirty="0">
                <a:solidFill>
                  <a:schemeClr val="bg1"/>
                </a:solidFill>
              </a:rPr>
              <a:t> industrie et la </a:t>
            </a:r>
            <a:r>
              <a:rPr lang="es-ES" dirty="0" err="1">
                <a:solidFill>
                  <a:schemeClr val="bg1"/>
                </a:solidFill>
              </a:rPr>
              <a:t>santé</a:t>
            </a:r>
            <a:r>
              <a:rPr lang="es-ES" dirty="0">
                <a:solidFill>
                  <a:schemeClr val="bg1"/>
                </a:solidFill>
              </a:rPr>
              <a:t> publique – </a:t>
            </a:r>
            <a:r>
              <a:rPr lang="es-ES" dirty="0" err="1">
                <a:solidFill>
                  <a:schemeClr val="bg1"/>
                </a:solidFill>
              </a:rPr>
              <a:t>notre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objectif</a:t>
            </a:r>
            <a:r>
              <a:rPr lang="es-ES" dirty="0">
                <a:solidFill>
                  <a:schemeClr val="bg1"/>
                </a:solidFill>
              </a:rPr>
              <a:t> principal </a:t>
            </a:r>
          </a:p>
        </p:txBody>
      </p:sp>
      <p:pic>
        <p:nvPicPr>
          <p:cNvPr id="15" name="Imagen 3">
            <a:extLst>
              <a:ext uri="{FF2B5EF4-FFF2-40B4-BE49-F238E27FC236}">
                <a16:creationId xmlns:a16="http://schemas.microsoft.com/office/drawing/2014/main" id="{2D53D11D-619C-49CE-85E5-933EF1437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350" y="1378382"/>
            <a:ext cx="4997781" cy="1800620"/>
          </a:xfrm>
          <a:prstGeom prst="rect">
            <a:avLst/>
          </a:prstGeom>
          <a:ln>
            <a:solidFill>
              <a:srgbClr val="D50053"/>
            </a:solidFill>
          </a:ln>
        </p:spPr>
      </p:pic>
      <p:pic>
        <p:nvPicPr>
          <p:cNvPr id="16" name="Imagen 4">
            <a:extLst>
              <a:ext uri="{FF2B5EF4-FFF2-40B4-BE49-F238E27FC236}">
                <a16:creationId xmlns:a16="http://schemas.microsoft.com/office/drawing/2014/main" id="{E4997A11-E461-FEA6-1F0D-2C9CA6475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999" y="1200542"/>
            <a:ext cx="4273550" cy="4380687"/>
          </a:xfrm>
          <a:prstGeom prst="rect">
            <a:avLst/>
          </a:prstGeom>
          <a:ln>
            <a:solidFill>
              <a:srgbClr val="D50053"/>
            </a:solidFill>
          </a:ln>
        </p:spPr>
      </p:pic>
      <p:pic>
        <p:nvPicPr>
          <p:cNvPr id="17" name="Imagen 5">
            <a:extLst>
              <a:ext uri="{FF2B5EF4-FFF2-40B4-BE49-F238E27FC236}">
                <a16:creationId xmlns:a16="http://schemas.microsoft.com/office/drawing/2014/main" id="{099C29F0-270C-3DFE-F2C6-F7E6DFF53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616" y="3385351"/>
            <a:ext cx="3853318" cy="824053"/>
          </a:xfrm>
          <a:prstGeom prst="rect">
            <a:avLst/>
          </a:prstGeom>
          <a:ln>
            <a:solidFill>
              <a:srgbClr val="D50053"/>
            </a:solidFill>
          </a:ln>
        </p:spPr>
      </p:pic>
      <p:pic>
        <p:nvPicPr>
          <p:cNvPr id="18" name="Imagen 2">
            <a:extLst>
              <a:ext uri="{FF2B5EF4-FFF2-40B4-BE49-F238E27FC236}">
                <a16:creationId xmlns:a16="http://schemas.microsoft.com/office/drawing/2014/main" id="{ECB74168-7A8C-225E-83BC-CA6511E21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243" y="4543446"/>
            <a:ext cx="2162990" cy="1393176"/>
          </a:xfrm>
          <a:prstGeom prst="rect">
            <a:avLst/>
          </a:prstGeom>
          <a:ln>
            <a:solidFill>
              <a:srgbClr val="D50053"/>
            </a:solidFill>
          </a:ln>
        </p:spPr>
      </p:pic>
      <p:pic>
        <p:nvPicPr>
          <p:cNvPr id="19" name="Imagen 4">
            <a:extLst>
              <a:ext uri="{FF2B5EF4-FFF2-40B4-BE49-F238E27FC236}">
                <a16:creationId xmlns:a16="http://schemas.microsoft.com/office/drawing/2014/main" id="{C02C5F0B-3909-3B95-E075-BB1E0F577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89" y="6075290"/>
            <a:ext cx="1027531" cy="54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8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56061E3-F3D4-D68E-D877-32C2EBC21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827" y="6069112"/>
            <a:ext cx="1941971" cy="544777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33C033DA-C4B6-80CA-70CA-F0BFDBF09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8024"/>
            <a:ext cx="9144000" cy="1901952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fr-BE" sz="3600" b="1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EuropeActive, qu’est-ce que c’est?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fr-BE" sz="3600" b="1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La stratégie EuropeActive pour 2025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fr-BE" sz="3600" b="1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THINK active – développements et projets</a:t>
            </a:r>
            <a:endParaRPr lang="en-BE" sz="3600" b="1" dirty="0">
              <a:solidFill>
                <a:srgbClr val="002060"/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68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94FAC8-A731-A449-AF9A-DE8B9DFEDBFD}"/>
              </a:ext>
            </a:extLst>
          </p:cNvPr>
          <p:cNvSpPr txBox="1"/>
          <p:nvPr/>
        </p:nvSpPr>
        <p:spPr>
          <a:xfrm>
            <a:off x="2784516" y="42937"/>
            <a:ext cx="662296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bg1"/>
                </a:solidFill>
              </a:rPr>
              <a:t>THINK active: l’importance de notre travail </a:t>
            </a:r>
          </a:p>
          <a:p>
            <a:pPr algn="ctr"/>
            <a:r>
              <a:rPr lang="fr-BE" sz="2400" b="1" i="1" dirty="0">
                <a:solidFill>
                  <a:schemeClr val="bg1"/>
                </a:solidFill>
              </a:rPr>
              <a:t>Interlocuteurs principaux</a:t>
            </a:r>
            <a:endParaRPr lang="en-BE" sz="2400" b="1" i="1" dirty="0">
              <a:solidFill>
                <a:schemeClr val="bg1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EF41C0C-A745-97CE-3D55-CB7D6AD2B3A9}"/>
              </a:ext>
            </a:extLst>
          </p:cNvPr>
          <p:cNvSpPr txBox="1">
            <a:spLocks/>
          </p:cNvSpPr>
          <p:nvPr/>
        </p:nvSpPr>
        <p:spPr>
          <a:xfrm>
            <a:off x="838200" y="-33003"/>
            <a:ext cx="10515600" cy="10038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0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179E846B-E0BF-CDFD-127D-B9D89EC1C56B}"/>
              </a:ext>
            </a:extLst>
          </p:cNvPr>
          <p:cNvSpPr txBox="1">
            <a:spLocks/>
          </p:cNvSpPr>
          <p:nvPr/>
        </p:nvSpPr>
        <p:spPr>
          <a:xfrm>
            <a:off x="4330703" y="3142095"/>
            <a:ext cx="3212431" cy="350451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 err="1"/>
              <a:t>Institutions</a:t>
            </a:r>
            <a:endParaRPr lang="es-ES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s-ES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sz="2600" dirty="0" err="1"/>
              <a:t>Reconnaissance</a:t>
            </a:r>
            <a:r>
              <a:rPr lang="es-ES" sz="2600" dirty="0"/>
              <a:t> de la </a:t>
            </a:r>
            <a:r>
              <a:rPr lang="es-ES" sz="2600" dirty="0" err="1"/>
              <a:t>valeur</a:t>
            </a:r>
            <a:r>
              <a:rPr lang="es-ES" sz="2600" dirty="0"/>
              <a:t> et de la </a:t>
            </a:r>
            <a:r>
              <a:rPr lang="es-ES" sz="2600" dirty="0" err="1"/>
              <a:t>contribution</a:t>
            </a:r>
            <a:r>
              <a:rPr lang="es-ES" sz="2600" dirty="0"/>
              <a:t> de nos </a:t>
            </a:r>
            <a:r>
              <a:rPr lang="es-ES" sz="2600" dirty="0" err="1"/>
              <a:t>activités</a:t>
            </a:r>
            <a:r>
              <a:rPr lang="es-ES" sz="2600" dirty="0"/>
              <a:t> </a:t>
            </a:r>
            <a:r>
              <a:rPr lang="es-ES" sz="2600" dirty="0" err="1"/>
              <a:t>pour</a:t>
            </a:r>
            <a:r>
              <a:rPr lang="es-ES" sz="2600" dirty="0"/>
              <a:t> la </a:t>
            </a:r>
            <a:r>
              <a:rPr lang="es-ES" sz="2600" dirty="0" err="1"/>
              <a:t>société</a:t>
            </a:r>
            <a:endParaRPr lang="es-ES" sz="26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s-ES" sz="26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sz="2600" dirty="0"/>
              <a:t>OMS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sz="2600" dirty="0" err="1"/>
              <a:t>Commission</a:t>
            </a:r>
            <a:r>
              <a:rPr lang="es-ES" sz="2600" dirty="0"/>
              <a:t> </a:t>
            </a:r>
            <a:r>
              <a:rPr lang="es-ES" sz="2600" dirty="0" err="1"/>
              <a:t>européenne</a:t>
            </a:r>
            <a:endParaRPr lang="es-ES" sz="26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sz="2600" dirty="0" err="1"/>
              <a:t>Gouvernements</a:t>
            </a:r>
            <a:r>
              <a:rPr lang="es-ES" sz="2600" dirty="0"/>
              <a:t> </a:t>
            </a:r>
            <a:r>
              <a:rPr lang="es-ES" sz="2600" dirty="0" err="1"/>
              <a:t>nationaux</a:t>
            </a:r>
            <a:endParaRPr lang="es-ES" sz="26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sz="2600" dirty="0" err="1"/>
              <a:t>Autres</a:t>
            </a:r>
            <a:r>
              <a:rPr lang="es-ES" sz="2600" dirty="0"/>
              <a:t> (</a:t>
            </a:r>
            <a:r>
              <a:rPr lang="es-ES" sz="2600" dirty="0" err="1"/>
              <a:t>mouvements</a:t>
            </a:r>
            <a:r>
              <a:rPr lang="es-ES" sz="2600" dirty="0"/>
              <a:t> </a:t>
            </a:r>
            <a:r>
              <a:rPr lang="es-ES" sz="2600" dirty="0" err="1"/>
              <a:t>sportifs</a:t>
            </a:r>
            <a:r>
              <a:rPr lang="es-ES" sz="2600" dirty="0"/>
              <a:t> etc..)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0BA8C68A-8302-59BF-9C84-94EF7E771436}"/>
              </a:ext>
            </a:extLst>
          </p:cNvPr>
          <p:cNvSpPr txBox="1">
            <a:spLocks/>
          </p:cNvSpPr>
          <p:nvPr/>
        </p:nvSpPr>
        <p:spPr>
          <a:xfrm>
            <a:off x="8394368" y="3103765"/>
            <a:ext cx="29677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b="1" dirty="0" err="1"/>
              <a:t>Marchés</a:t>
            </a:r>
            <a:r>
              <a:rPr lang="es-ES" sz="2000" b="1" dirty="0"/>
              <a:t> et </a:t>
            </a:r>
            <a:r>
              <a:rPr lang="es-ES" sz="2000" b="1" dirty="0" err="1"/>
              <a:t>entreprises</a:t>
            </a:r>
            <a:endParaRPr lang="es-ES" sz="2000" b="1" dirty="0"/>
          </a:p>
          <a:p>
            <a:pPr marL="0" indent="0" algn="ctr">
              <a:buNone/>
            </a:pPr>
            <a:endParaRPr lang="es-ES" b="1" dirty="0"/>
          </a:p>
          <a:p>
            <a:pPr marL="0" indent="0" algn="ctr">
              <a:buNone/>
            </a:pPr>
            <a:r>
              <a:rPr lang="es-ES" sz="2000" dirty="0" err="1"/>
              <a:t>Valeur</a:t>
            </a:r>
            <a:r>
              <a:rPr lang="es-ES" sz="2000" dirty="0"/>
              <a:t> </a:t>
            </a:r>
            <a:r>
              <a:rPr lang="es-ES" sz="2000" dirty="0" err="1"/>
              <a:t>commerciale</a:t>
            </a:r>
            <a:r>
              <a:rPr lang="es-ES" sz="2000" dirty="0"/>
              <a:t> fiable et </a:t>
            </a:r>
            <a:r>
              <a:rPr lang="es-ES" sz="2000" dirty="0" err="1"/>
              <a:t>données</a:t>
            </a:r>
            <a:r>
              <a:rPr lang="es-ES" sz="2000" dirty="0"/>
              <a:t> de performance</a:t>
            </a:r>
          </a:p>
          <a:p>
            <a:pPr marL="0" indent="0" algn="ctr">
              <a:buNone/>
            </a:pPr>
            <a:r>
              <a:rPr lang="es-ES" sz="2000" dirty="0" err="1"/>
              <a:t>Intérêts</a:t>
            </a:r>
            <a:r>
              <a:rPr lang="es-ES" sz="2000" dirty="0"/>
              <a:t> </a:t>
            </a:r>
            <a:r>
              <a:rPr lang="es-ES" sz="2000" dirty="0" err="1"/>
              <a:t>grandissants</a:t>
            </a:r>
            <a:r>
              <a:rPr lang="es-ES" sz="2000" dirty="0"/>
              <a:t> de la </a:t>
            </a:r>
            <a:r>
              <a:rPr lang="es-ES" sz="2000" dirty="0" err="1"/>
              <a:t>part</a:t>
            </a:r>
            <a:r>
              <a:rPr lang="es-ES" sz="2000" dirty="0"/>
              <a:t> des </a:t>
            </a:r>
            <a:r>
              <a:rPr lang="es-ES" sz="2000" dirty="0" err="1"/>
              <a:t>investisseurs</a:t>
            </a:r>
            <a:endParaRPr lang="es-ES" sz="2000" dirty="0"/>
          </a:p>
          <a:p>
            <a:pPr marL="0" indent="0" algn="ctr">
              <a:buNone/>
            </a:pPr>
            <a:r>
              <a:rPr lang="es-ES" sz="2000" dirty="0" err="1"/>
              <a:t>Meilleur</a:t>
            </a:r>
            <a:r>
              <a:rPr lang="es-ES" sz="2000" dirty="0"/>
              <a:t> </a:t>
            </a:r>
            <a:r>
              <a:rPr lang="es-ES" sz="2000" dirty="0" err="1"/>
              <a:t>accès</a:t>
            </a:r>
            <a:r>
              <a:rPr lang="es-ES" sz="2000" dirty="0"/>
              <a:t> </a:t>
            </a:r>
            <a:r>
              <a:rPr lang="es-ES" sz="2000" dirty="0" err="1"/>
              <a:t>pour</a:t>
            </a:r>
            <a:r>
              <a:rPr lang="es-ES" sz="2000" dirty="0"/>
              <a:t> des </a:t>
            </a:r>
            <a:r>
              <a:rPr lang="es-ES" sz="2000" dirty="0" err="1"/>
              <a:t>investissements</a:t>
            </a:r>
            <a:endParaRPr lang="es-ES" sz="2000" dirty="0"/>
          </a:p>
        </p:txBody>
      </p:sp>
      <p:pic>
        <p:nvPicPr>
          <p:cNvPr id="19" name="Picture 2" descr="thumb2-4k-european-union-flag-silk-flag-europe-national-symbols - Al-Mesbar  Center">
            <a:extLst>
              <a:ext uri="{FF2B5EF4-FFF2-40B4-BE49-F238E27FC236}">
                <a16:creationId xmlns:a16="http://schemas.microsoft.com/office/drawing/2014/main" id="{8512BEAC-82F4-974C-74CB-602C79FE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3" y="1371216"/>
            <a:ext cx="1865414" cy="11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he Right Kind of Incentive Can Help People to Stay Active | RAND">
            <a:extLst>
              <a:ext uri="{FF2B5EF4-FFF2-40B4-BE49-F238E27FC236}">
                <a16:creationId xmlns:a16="http://schemas.microsoft.com/office/drawing/2014/main" id="{71AE3BB7-0408-205D-2781-F7B5D93F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84" y="1400803"/>
            <a:ext cx="2001252" cy="149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7B3A765A-8F34-F56D-AAEC-766925795C92}"/>
              </a:ext>
            </a:extLst>
          </p:cNvPr>
          <p:cNvSpPr txBox="1">
            <a:spLocks/>
          </p:cNvSpPr>
          <p:nvPr/>
        </p:nvSpPr>
        <p:spPr>
          <a:xfrm>
            <a:off x="808121" y="3215723"/>
            <a:ext cx="2675020" cy="318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200" b="1" dirty="0" err="1"/>
              <a:t>Public</a:t>
            </a:r>
            <a:r>
              <a:rPr lang="es-ES" sz="2200" b="1" dirty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sz="1000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2000" dirty="0" err="1"/>
              <a:t>Reconnaissance</a:t>
            </a:r>
            <a:r>
              <a:rPr lang="es-ES" sz="2000" dirty="0"/>
              <a:t> des </a:t>
            </a:r>
            <a:r>
              <a:rPr lang="es-ES" sz="2000" dirty="0" err="1"/>
              <a:t>bienfaits</a:t>
            </a:r>
            <a:r>
              <a:rPr lang="es-ES" sz="2000" dirty="0"/>
              <a:t> de </a:t>
            </a:r>
            <a:r>
              <a:rPr lang="es-ES" sz="2000" dirty="0" err="1"/>
              <a:t>l’activité</a:t>
            </a:r>
            <a:r>
              <a:rPr lang="es-ES" sz="2000" dirty="0"/>
              <a:t> </a:t>
            </a:r>
            <a:r>
              <a:rPr lang="es-ES" sz="2000" dirty="0" err="1"/>
              <a:t>physique</a:t>
            </a:r>
            <a:endParaRPr lang="es-ES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s-ES" sz="2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2000" dirty="0"/>
              <a:t>La </a:t>
            </a:r>
            <a:r>
              <a:rPr lang="es-ES" sz="2000" dirty="0" err="1"/>
              <a:t>contribution</a:t>
            </a:r>
            <a:r>
              <a:rPr lang="es-ES" sz="2000" dirty="0"/>
              <a:t> </a:t>
            </a:r>
            <a:r>
              <a:rPr lang="es-ES" sz="2000" dirty="0" err="1"/>
              <a:t>personnelle</a:t>
            </a:r>
            <a:r>
              <a:rPr lang="es-ES" sz="2000" dirty="0"/>
              <a:t> et </a:t>
            </a:r>
            <a:r>
              <a:rPr lang="es-ES" sz="2000" dirty="0" err="1"/>
              <a:t>sociale</a:t>
            </a:r>
            <a:r>
              <a:rPr lang="es-ES" sz="2000" dirty="0"/>
              <a:t> à la </a:t>
            </a:r>
            <a:r>
              <a:rPr lang="es-ES" sz="2000" dirty="0" err="1"/>
              <a:t>société</a:t>
            </a:r>
            <a:endParaRPr lang="es-ES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s-ES" dirty="0"/>
          </a:p>
        </p:txBody>
      </p:sp>
      <p:pic>
        <p:nvPicPr>
          <p:cNvPr id="22" name="Picture 6" descr="Dinero en euros. conceptos de negocios y finanzas. moneda euro. | Foto  Premium">
            <a:extLst>
              <a:ext uri="{FF2B5EF4-FFF2-40B4-BE49-F238E27FC236}">
                <a16:creationId xmlns:a16="http://schemas.microsoft.com/office/drawing/2014/main" id="{15D91B8E-A4BE-5B3E-D325-1E3A56DE9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338" y="1371216"/>
            <a:ext cx="2033056" cy="152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WHO launches Access to COVID-19 Tools Accelerator">
            <a:extLst>
              <a:ext uri="{FF2B5EF4-FFF2-40B4-BE49-F238E27FC236}">
                <a16:creationId xmlns:a16="http://schemas.microsoft.com/office/drawing/2014/main" id="{14CFE8A4-F6C0-E599-CD42-CBE7E40F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427" y="1979495"/>
            <a:ext cx="1576115" cy="101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5">
            <a:extLst>
              <a:ext uri="{FF2B5EF4-FFF2-40B4-BE49-F238E27FC236}">
                <a16:creationId xmlns:a16="http://schemas.microsoft.com/office/drawing/2014/main" id="{AD964FE0-7B72-7CF0-FA55-EE0348D06F14}"/>
              </a:ext>
            </a:extLst>
          </p:cNvPr>
          <p:cNvSpPr/>
          <p:nvPr/>
        </p:nvSpPr>
        <p:spPr>
          <a:xfrm>
            <a:off x="729916" y="1161498"/>
            <a:ext cx="2831431" cy="5462337"/>
          </a:xfrm>
          <a:prstGeom prst="rect">
            <a:avLst/>
          </a:prstGeom>
          <a:noFill/>
          <a:ln w="38100">
            <a:solidFill>
              <a:srgbClr val="D50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7">
            <a:extLst>
              <a:ext uri="{FF2B5EF4-FFF2-40B4-BE49-F238E27FC236}">
                <a16:creationId xmlns:a16="http://schemas.microsoft.com/office/drawing/2014/main" id="{E7DB1E87-296A-701E-5346-B5AFE4C00485}"/>
              </a:ext>
            </a:extLst>
          </p:cNvPr>
          <p:cNvSpPr/>
          <p:nvPr/>
        </p:nvSpPr>
        <p:spPr>
          <a:xfrm>
            <a:off x="8374282" y="1161496"/>
            <a:ext cx="3027946" cy="54623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lecha derecha 8">
            <a:extLst>
              <a:ext uri="{FF2B5EF4-FFF2-40B4-BE49-F238E27FC236}">
                <a16:creationId xmlns:a16="http://schemas.microsoft.com/office/drawing/2014/main" id="{4F6F8618-9597-D6D4-7818-9A7F4A463A53}"/>
              </a:ext>
            </a:extLst>
          </p:cNvPr>
          <p:cNvSpPr/>
          <p:nvPr/>
        </p:nvSpPr>
        <p:spPr>
          <a:xfrm>
            <a:off x="3106994" y="3507656"/>
            <a:ext cx="1356722" cy="288758"/>
          </a:xfrm>
          <a:prstGeom prst="rightArrow">
            <a:avLst/>
          </a:prstGeom>
          <a:solidFill>
            <a:srgbClr val="D50053"/>
          </a:solidFill>
          <a:ln>
            <a:solidFill>
              <a:srgbClr val="D50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Flecha derecha 9">
            <a:extLst>
              <a:ext uri="{FF2B5EF4-FFF2-40B4-BE49-F238E27FC236}">
                <a16:creationId xmlns:a16="http://schemas.microsoft.com/office/drawing/2014/main" id="{071209D2-9307-3E74-4ACB-BE41CED2443D}"/>
              </a:ext>
            </a:extLst>
          </p:cNvPr>
          <p:cNvSpPr/>
          <p:nvPr/>
        </p:nvSpPr>
        <p:spPr>
          <a:xfrm>
            <a:off x="7619911" y="3555780"/>
            <a:ext cx="1317612" cy="288758"/>
          </a:xfrm>
          <a:prstGeom prst="rightArrow">
            <a:avLst/>
          </a:prstGeom>
          <a:solidFill>
            <a:srgbClr val="D50053"/>
          </a:solidFill>
          <a:ln>
            <a:solidFill>
              <a:srgbClr val="D50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Imagen 4">
            <a:extLst>
              <a:ext uri="{FF2B5EF4-FFF2-40B4-BE49-F238E27FC236}">
                <a16:creationId xmlns:a16="http://schemas.microsoft.com/office/drawing/2014/main" id="{83AB8D8E-BE2C-7090-3892-428BE66D5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83" y="6304388"/>
            <a:ext cx="896912" cy="4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76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94FAC8-A731-A449-AF9A-DE8B9DFEDBFD}"/>
              </a:ext>
            </a:extLst>
          </p:cNvPr>
          <p:cNvSpPr txBox="1"/>
          <p:nvPr/>
        </p:nvSpPr>
        <p:spPr>
          <a:xfrm>
            <a:off x="2066307" y="241306"/>
            <a:ext cx="8059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Les </a:t>
            </a:r>
            <a:r>
              <a:rPr lang="en-US" sz="2800" b="1" dirty="0" err="1">
                <a:solidFill>
                  <a:schemeClr val="bg1"/>
                </a:solidFill>
              </a:rPr>
              <a:t>membres</a:t>
            </a:r>
            <a:r>
              <a:rPr lang="en-US" sz="2800" b="1" dirty="0">
                <a:solidFill>
                  <a:schemeClr val="bg1"/>
                </a:solidFill>
              </a:rPr>
              <a:t> du </a:t>
            </a:r>
            <a:r>
              <a:rPr lang="en-US" sz="2800" b="1" dirty="0" err="1">
                <a:solidFill>
                  <a:schemeClr val="bg1"/>
                </a:solidFill>
              </a:rPr>
              <a:t>comité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scientifique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THiNKactive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9" name="Imagen 4">
            <a:extLst>
              <a:ext uri="{FF2B5EF4-FFF2-40B4-BE49-F238E27FC236}">
                <a16:creationId xmlns:a16="http://schemas.microsoft.com/office/drawing/2014/main" id="{C02C5F0B-3909-3B95-E075-BB1E0F577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675" y="6110001"/>
            <a:ext cx="1027531" cy="546558"/>
          </a:xfrm>
          <a:prstGeom prst="rect">
            <a:avLst/>
          </a:prstGeom>
        </p:spPr>
      </p:pic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F50F5554-3AE0-0A0C-A6FF-A6BC52A2D72F}"/>
              </a:ext>
            </a:extLst>
          </p:cNvPr>
          <p:cNvSpPr txBox="1">
            <a:spLocks/>
          </p:cNvSpPr>
          <p:nvPr/>
        </p:nvSpPr>
        <p:spPr>
          <a:xfrm>
            <a:off x="3094521" y="1170432"/>
            <a:ext cx="7890310" cy="53583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Prof. Daniela </a:t>
            </a:r>
            <a:r>
              <a:rPr lang="en-US" sz="1700" dirty="0" err="1"/>
              <a:t>Caporossi</a:t>
            </a:r>
            <a:r>
              <a:rPr lang="en-US" sz="1700" dirty="0"/>
              <a:t>, </a:t>
            </a:r>
            <a:r>
              <a:rPr lang="en-US" sz="1700" dirty="0" err="1"/>
              <a:t>Università</a:t>
            </a:r>
            <a:r>
              <a:rPr lang="en-US" sz="1700" dirty="0"/>
              <a:t> di Roma </a:t>
            </a:r>
            <a:r>
              <a:rPr lang="en-US" sz="1700" dirty="0" err="1"/>
              <a:t>Foro</a:t>
            </a:r>
            <a:r>
              <a:rPr lang="en-US" sz="1700" dirty="0"/>
              <a:t> </a:t>
            </a:r>
            <a:r>
              <a:rPr lang="en-US" sz="1700" dirty="0" err="1"/>
              <a:t>Italico</a:t>
            </a:r>
            <a:r>
              <a:rPr lang="en-US" sz="1700" dirty="0"/>
              <a:t> (Italie).</a:t>
            </a:r>
          </a:p>
          <a:p>
            <a:r>
              <a:rPr lang="en-US" sz="1700" dirty="0"/>
              <a:t>Dr. Lindsey Reece, University of Sydney and Australian Sports Commission (</a:t>
            </a:r>
            <a:r>
              <a:rPr lang="en-US" sz="1700" dirty="0" err="1"/>
              <a:t>Australie</a:t>
            </a:r>
            <a:r>
              <a:rPr lang="en-US" sz="1700" dirty="0"/>
              <a:t>).</a:t>
            </a:r>
          </a:p>
          <a:p>
            <a:r>
              <a:rPr lang="en-US" sz="1700" dirty="0"/>
              <a:t>Dr. Anna </a:t>
            </a:r>
            <a:r>
              <a:rPr lang="en-US" sz="1700" dirty="0" err="1"/>
              <a:t>Szumilewicz</a:t>
            </a:r>
            <a:r>
              <a:rPr lang="en-US" sz="1700" dirty="0"/>
              <a:t>, Gdansk University of Physical Education and Sport (</a:t>
            </a:r>
            <a:r>
              <a:rPr lang="en-US" sz="1700" dirty="0" err="1"/>
              <a:t>Pologne</a:t>
            </a:r>
            <a:r>
              <a:rPr lang="en-US" sz="1700" dirty="0"/>
              <a:t>)</a:t>
            </a:r>
            <a:r>
              <a:rPr lang="en-US" sz="1700" i="1" dirty="0"/>
              <a:t>.</a:t>
            </a:r>
            <a:endParaRPr lang="en-US" sz="1700" dirty="0"/>
          </a:p>
          <a:p>
            <a:r>
              <a:rPr lang="en-US" sz="1700" dirty="0"/>
              <a:t>Prof. Paolo </a:t>
            </a:r>
            <a:r>
              <a:rPr lang="en-US" sz="1700" dirty="0" err="1"/>
              <a:t>Caserotti</a:t>
            </a:r>
            <a:r>
              <a:rPr lang="en-US" sz="1700" dirty="0"/>
              <a:t>, University of Southern Denmark (</a:t>
            </a:r>
            <a:r>
              <a:rPr lang="en-US" sz="1700" dirty="0" err="1"/>
              <a:t>Danemark</a:t>
            </a:r>
            <a:r>
              <a:rPr lang="en-US" sz="1700" dirty="0"/>
              <a:t>)</a:t>
            </a:r>
            <a:r>
              <a:rPr lang="en-US" sz="1700" i="1" dirty="0"/>
              <a:t>.</a:t>
            </a:r>
            <a:endParaRPr lang="en-US" sz="1700" dirty="0"/>
          </a:p>
          <a:p>
            <a:r>
              <a:rPr lang="en-US" sz="1700" dirty="0"/>
              <a:t>Prof. Willem van </a:t>
            </a:r>
            <a:r>
              <a:rPr lang="en-US" sz="1700" dirty="0" err="1"/>
              <a:t>Mechelen</a:t>
            </a:r>
            <a:r>
              <a:rPr lang="en-US" sz="1700" dirty="0"/>
              <a:t>, Vrije University (Pays Bas).</a:t>
            </a:r>
          </a:p>
          <a:p>
            <a:r>
              <a:rPr lang="en-US" sz="1700" dirty="0"/>
              <a:t>Dr. Matthew Wade, Head of Research, </a:t>
            </a:r>
            <a:r>
              <a:rPr lang="en-US" sz="1700" dirty="0" err="1"/>
              <a:t>ukactive</a:t>
            </a:r>
            <a:r>
              <a:rPr lang="en-US" sz="1700" dirty="0"/>
              <a:t> Research Institute (</a:t>
            </a:r>
            <a:r>
              <a:rPr lang="en-US" sz="1700" dirty="0" err="1"/>
              <a:t>Royaume</a:t>
            </a:r>
            <a:r>
              <a:rPr lang="en-US" sz="1700" dirty="0"/>
              <a:t>-Uni).</a:t>
            </a:r>
          </a:p>
          <a:p>
            <a:r>
              <a:rPr lang="en-US" sz="1700" dirty="0"/>
              <a:t>Prof. Gary Liguori, University of Rhode Island</a:t>
            </a:r>
            <a:r>
              <a:rPr lang="en-US" sz="1700" i="1" dirty="0"/>
              <a:t> </a:t>
            </a:r>
            <a:r>
              <a:rPr lang="en-US" sz="1700" dirty="0"/>
              <a:t>(US), link role to </a:t>
            </a:r>
            <a:r>
              <a:rPr lang="en-US" sz="1700" i="1" dirty="0"/>
              <a:t>ACSM. 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Dr. Xian Mayo, Centre for Sport Studies, King Juan Carlos University (Spain)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7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700" dirty="0" err="1"/>
              <a:t>Industrie</a:t>
            </a:r>
            <a:r>
              <a:rPr lang="en-US" sz="1700" dirty="0"/>
              <a:t>:</a:t>
            </a:r>
          </a:p>
          <a:p>
            <a:r>
              <a:rPr lang="en-US" sz="1700" dirty="0"/>
              <a:t>Dr. Steve Mann, 4Global (</a:t>
            </a:r>
            <a:r>
              <a:rPr lang="en-US" sz="1700" dirty="0" err="1"/>
              <a:t>Royaume</a:t>
            </a:r>
            <a:r>
              <a:rPr lang="en-US" sz="1700" dirty="0"/>
              <a:t>-Uni).</a:t>
            </a:r>
          </a:p>
          <a:p>
            <a:r>
              <a:rPr lang="en-US" sz="1700" dirty="0"/>
              <a:t>Dr. Niels Nagel, DIFV (</a:t>
            </a:r>
            <a:r>
              <a:rPr lang="en-US" sz="1700" dirty="0" err="1"/>
              <a:t>Allemagne</a:t>
            </a:r>
            <a:r>
              <a:rPr lang="en-US" sz="1700" dirty="0"/>
              <a:t>).</a:t>
            </a:r>
          </a:p>
          <a:p>
            <a:r>
              <a:rPr lang="en-US" sz="1700" dirty="0"/>
              <a:t>Dr. </a:t>
            </a:r>
            <a:r>
              <a:rPr lang="en-US" sz="1700" dirty="0" err="1"/>
              <a:t>Silvano</a:t>
            </a:r>
            <a:r>
              <a:rPr lang="en-US" sz="1700" dirty="0"/>
              <a:t> </a:t>
            </a:r>
            <a:r>
              <a:rPr lang="en-US" sz="1700" dirty="0" err="1"/>
              <a:t>Zanuso</a:t>
            </a:r>
            <a:r>
              <a:rPr lang="en-US" sz="1700" dirty="0"/>
              <a:t>, Wellness Foundation &amp; Technogym, Research Department (Italie)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7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700" dirty="0" err="1"/>
              <a:t>Observateur</a:t>
            </a:r>
            <a:r>
              <a:rPr lang="en-US" sz="1700" dirty="0"/>
              <a:t>:</a:t>
            </a:r>
          </a:p>
          <a:p>
            <a:r>
              <a:rPr lang="en-US" sz="1700" dirty="0"/>
              <a:t>Julian Berriman, EuropeActive Professional Standards Committee (Belgique).</a:t>
            </a:r>
            <a:endParaRPr lang="en-AU" sz="2200" dirty="0"/>
          </a:p>
          <a:p>
            <a:pPr marL="0" indent="0">
              <a:buNone/>
            </a:pPr>
            <a:endParaRPr lang="en-AU" sz="2200" dirty="0"/>
          </a:p>
          <a:p>
            <a:pPr marL="0" indent="0">
              <a:buFont typeface="Arial" panose="020B0604020202020204" pitchFamily="34" charset="0"/>
              <a:buNone/>
            </a:pPr>
            <a:endParaRPr lang="en-AU" sz="2200" dirty="0"/>
          </a:p>
          <a:p>
            <a:pPr lvl="1">
              <a:buFont typeface="Wingdings" pitchFamily="2" charset="2"/>
              <a:buChar char="§"/>
            </a:pPr>
            <a:endParaRPr lang="en-AU" sz="2200" dirty="0"/>
          </a:p>
          <a:p>
            <a:endParaRPr lang="es-ES" dirty="0"/>
          </a:p>
        </p:txBody>
      </p:sp>
      <p:sp>
        <p:nvSpPr>
          <p:cNvPr id="3" name="CuadroTexto 1">
            <a:extLst>
              <a:ext uri="{FF2B5EF4-FFF2-40B4-BE49-F238E27FC236}">
                <a16:creationId xmlns:a16="http://schemas.microsoft.com/office/drawing/2014/main" id="{DF2C3448-8AF5-706E-3784-2A0EE881C3C1}"/>
              </a:ext>
            </a:extLst>
          </p:cNvPr>
          <p:cNvSpPr txBox="1"/>
          <p:nvPr/>
        </p:nvSpPr>
        <p:spPr>
          <a:xfrm>
            <a:off x="484840" y="4488120"/>
            <a:ext cx="2247332" cy="1846659"/>
          </a:xfrm>
          <a:prstGeom prst="rect">
            <a:avLst/>
          </a:prstGeom>
          <a:solidFill>
            <a:srgbClr val="D50053"/>
          </a:solidFill>
          <a:ln>
            <a:solidFill>
              <a:srgbClr val="D5005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700" dirty="0" err="1">
                <a:solidFill>
                  <a:schemeClr val="bg1"/>
                </a:solidFill>
              </a:rPr>
              <a:t>Directeur</a:t>
            </a:r>
            <a:r>
              <a:rPr lang="es-ES" sz="1700" dirty="0">
                <a:solidFill>
                  <a:schemeClr val="bg1"/>
                </a:solidFill>
              </a:rPr>
              <a:t> </a:t>
            </a:r>
            <a:r>
              <a:rPr lang="es-ES" sz="1700" dirty="0" err="1">
                <a:solidFill>
                  <a:schemeClr val="bg1"/>
                </a:solidFill>
              </a:rPr>
              <a:t>THiNKactive</a:t>
            </a:r>
            <a:r>
              <a:rPr lang="es-ES" sz="1700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es-ES" sz="1700" dirty="0">
              <a:solidFill>
                <a:schemeClr val="bg1"/>
              </a:solidFill>
            </a:endParaRPr>
          </a:p>
          <a:p>
            <a:pPr algn="ctr"/>
            <a:r>
              <a:rPr lang="es-ES" sz="1600" dirty="0">
                <a:solidFill>
                  <a:schemeClr val="bg1"/>
                </a:solidFill>
              </a:rPr>
              <a:t>Prof. Alfonso </a:t>
            </a:r>
            <a:r>
              <a:rPr lang="es-ES" sz="1600" dirty="0" err="1">
                <a:solidFill>
                  <a:schemeClr val="bg1"/>
                </a:solidFill>
              </a:rPr>
              <a:t>Jimenez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Centre for Sport Studies,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King Juan Carlos University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(Espagne)</a:t>
            </a:r>
          </a:p>
        </p:txBody>
      </p:sp>
      <p:pic>
        <p:nvPicPr>
          <p:cNvPr id="4" name="Picture 2" descr="Larissa Davies stood posing for a photo">
            <a:extLst>
              <a:ext uri="{FF2B5EF4-FFF2-40B4-BE49-F238E27FC236}">
                <a16:creationId xmlns:a16="http://schemas.microsoft.com/office/drawing/2014/main" id="{D13DF8D2-5058-BECB-34C3-94CDA587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13" y="1335694"/>
            <a:ext cx="1329587" cy="132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6">
            <a:extLst>
              <a:ext uri="{FF2B5EF4-FFF2-40B4-BE49-F238E27FC236}">
                <a16:creationId xmlns:a16="http://schemas.microsoft.com/office/drawing/2014/main" id="{28B5C664-9AC7-BE71-0B0E-77C7DE748B1C}"/>
              </a:ext>
            </a:extLst>
          </p:cNvPr>
          <p:cNvSpPr txBox="1"/>
          <p:nvPr/>
        </p:nvSpPr>
        <p:spPr>
          <a:xfrm>
            <a:off x="0" y="2791830"/>
            <a:ext cx="3094521" cy="1107996"/>
          </a:xfrm>
          <a:prstGeom prst="rect">
            <a:avLst/>
          </a:prstGeom>
          <a:solidFill>
            <a:srgbClr val="D50053"/>
          </a:solidFill>
          <a:ln>
            <a:solidFill>
              <a:srgbClr val="D50053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 err="1">
                <a:solidFill>
                  <a:schemeClr val="bg1"/>
                </a:solidFill>
              </a:rPr>
              <a:t>Présidente</a:t>
            </a:r>
            <a:r>
              <a:rPr lang="en-US" sz="1800" dirty="0">
                <a:solidFill>
                  <a:schemeClr val="bg1"/>
                </a:solidFill>
              </a:rPr>
              <a:t>: 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Prof. Larissa Davies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Sheffield Hallam University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Royaume</a:t>
            </a:r>
            <a:r>
              <a:rPr lang="en-US" sz="1600" dirty="0">
                <a:solidFill>
                  <a:schemeClr val="bg1"/>
                </a:solidFill>
              </a:rPr>
              <a:t>-Uni)</a:t>
            </a:r>
          </a:p>
        </p:txBody>
      </p:sp>
    </p:spTree>
    <p:extLst>
      <p:ext uri="{BB962C8B-B14F-4D97-AF65-F5344CB8AC3E}">
        <p14:creationId xmlns:p14="http://schemas.microsoft.com/office/powerpoint/2010/main" val="1499921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94FAC8-A731-A449-AF9A-DE8B9DFEDBFD}"/>
              </a:ext>
            </a:extLst>
          </p:cNvPr>
          <p:cNvSpPr txBox="1"/>
          <p:nvPr/>
        </p:nvSpPr>
        <p:spPr>
          <a:xfrm>
            <a:off x="2380715" y="54196"/>
            <a:ext cx="7102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sz="2400" b="1" dirty="0" err="1">
                <a:solidFill>
                  <a:schemeClr val="bg1"/>
                </a:solidFill>
              </a:rPr>
              <a:t>Changement</a:t>
            </a:r>
            <a:r>
              <a:rPr lang="en-US" sz="2400" b="1" dirty="0">
                <a:solidFill>
                  <a:schemeClr val="bg1"/>
                </a:solidFill>
              </a:rPr>
              <a:t> dans </a:t>
            </a:r>
            <a:r>
              <a:rPr lang="en-US" sz="2400" b="1" dirty="0" err="1">
                <a:solidFill>
                  <a:schemeClr val="bg1"/>
                </a:solidFill>
              </a:rPr>
              <a:t>l’ordre</a:t>
            </a:r>
            <a:r>
              <a:rPr lang="en-US" sz="2400" b="1" dirty="0">
                <a:solidFill>
                  <a:schemeClr val="bg1"/>
                </a:solidFill>
              </a:rPr>
              <a:t> des </a:t>
            </a:r>
            <a:r>
              <a:rPr lang="en-US" sz="2400" b="1" dirty="0" err="1">
                <a:solidFill>
                  <a:schemeClr val="bg1"/>
                </a:solidFill>
              </a:rPr>
              <a:t>piliers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THINKactive</a:t>
            </a:r>
            <a:r>
              <a:rPr lang="en-US" sz="2400" b="1" dirty="0">
                <a:solidFill>
                  <a:schemeClr val="bg1"/>
                </a:solidFill>
              </a:rPr>
              <a:t> pour </a:t>
            </a:r>
          </a:p>
          <a:p>
            <a:pPr marL="0" indent="0" algn="ctr">
              <a:buNone/>
            </a:pPr>
            <a:r>
              <a:rPr lang="en-US" sz="2400" b="1" dirty="0" err="1">
                <a:solidFill>
                  <a:schemeClr val="bg1"/>
                </a:solidFill>
              </a:rPr>
              <a:t>correspondre</a:t>
            </a:r>
            <a:r>
              <a:rPr lang="en-US" sz="2400" b="1" dirty="0">
                <a:solidFill>
                  <a:schemeClr val="bg1"/>
                </a:solidFill>
              </a:rPr>
              <a:t> aux </a:t>
            </a:r>
            <a:r>
              <a:rPr lang="en-US" sz="2400" b="1" dirty="0" err="1">
                <a:solidFill>
                  <a:schemeClr val="bg1"/>
                </a:solidFill>
              </a:rPr>
              <a:t>priorités</a:t>
            </a:r>
            <a:r>
              <a:rPr lang="en-US" sz="2400" b="1" dirty="0">
                <a:solidFill>
                  <a:schemeClr val="bg1"/>
                </a:solidFill>
              </a:rPr>
              <a:t> politiques</a:t>
            </a:r>
          </a:p>
        </p:txBody>
      </p:sp>
      <p:pic>
        <p:nvPicPr>
          <p:cNvPr id="19" name="Imagen 4">
            <a:extLst>
              <a:ext uri="{FF2B5EF4-FFF2-40B4-BE49-F238E27FC236}">
                <a16:creationId xmlns:a16="http://schemas.microsoft.com/office/drawing/2014/main" id="{C02C5F0B-3909-3B95-E075-BB1E0F577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675" y="6110001"/>
            <a:ext cx="1027531" cy="546558"/>
          </a:xfrm>
          <a:prstGeom prst="rect">
            <a:avLst/>
          </a:prstGeom>
        </p:spPr>
      </p:pic>
      <p:pic>
        <p:nvPicPr>
          <p:cNvPr id="6" name="Imagen 4" descr="Imagen que contiene persona, foto, mujer, firmar&#10;&#10;Descripción generada automáticamente">
            <a:extLst>
              <a:ext uri="{FF2B5EF4-FFF2-40B4-BE49-F238E27FC236}">
                <a16:creationId xmlns:a16="http://schemas.microsoft.com/office/drawing/2014/main" id="{511F5F70-D341-08CE-8D8B-5DCEC36F2D6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27268" y="1019700"/>
            <a:ext cx="4394218" cy="5702841"/>
          </a:xfrm>
          <a:prstGeom prst="rect">
            <a:avLst/>
          </a:prstGeom>
        </p:spPr>
      </p:pic>
      <p:sp>
        <p:nvSpPr>
          <p:cNvPr id="8" name="CuadroTexto 2">
            <a:extLst>
              <a:ext uri="{FF2B5EF4-FFF2-40B4-BE49-F238E27FC236}">
                <a16:creationId xmlns:a16="http://schemas.microsoft.com/office/drawing/2014/main" id="{61F813AC-FC1D-1C30-85CA-215A67E5745D}"/>
              </a:ext>
            </a:extLst>
          </p:cNvPr>
          <p:cNvSpPr txBox="1"/>
          <p:nvPr/>
        </p:nvSpPr>
        <p:spPr>
          <a:xfrm>
            <a:off x="203676" y="4863006"/>
            <a:ext cx="3213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Les </a:t>
            </a:r>
            <a:r>
              <a:rPr lang="es-ES" dirty="0" err="1"/>
              <a:t>piliers</a:t>
            </a:r>
            <a:r>
              <a:rPr lang="es-ES" dirty="0"/>
              <a:t> = </a:t>
            </a:r>
            <a:r>
              <a:rPr lang="es-ES" i="1" dirty="0" err="1"/>
              <a:t>thèmes</a:t>
            </a:r>
            <a:r>
              <a:rPr lang="es-ES" i="1" dirty="0"/>
              <a:t> de </a:t>
            </a:r>
            <a:r>
              <a:rPr lang="es-ES" i="1" dirty="0" err="1"/>
              <a:t>recherche</a:t>
            </a:r>
            <a:endParaRPr lang="es-ES" i="1" dirty="0"/>
          </a:p>
        </p:txBody>
      </p:sp>
      <p:pic>
        <p:nvPicPr>
          <p:cNvPr id="9" name="Gráfico 3" descr="Insignia 1 con relleno sólido">
            <a:extLst>
              <a:ext uri="{FF2B5EF4-FFF2-40B4-BE49-F238E27FC236}">
                <a16:creationId xmlns:a16="http://schemas.microsoft.com/office/drawing/2014/main" id="{01DF12F3-D9A3-DA54-19F7-AC016B5B2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35727" y="2473967"/>
            <a:ext cx="885719" cy="885719"/>
          </a:xfrm>
          <a:prstGeom prst="rect">
            <a:avLst/>
          </a:prstGeom>
        </p:spPr>
      </p:pic>
      <p:pic>
        <p:nvPicPr>
          <p:cNvPr id="10" name="Gráfico 5" descr="Insignia con relleno sólido">
            <a:extLst>
              <a:ext uri="{FF2B5EF4-FFF2-40B4-BE49-F238E27FC236}">
                <a16:creationId xmlns:a16="http://schemas.microsoft.com/office/drawing/2014/main" id="{8A11D7D8-5594-BA29-656D-D8C92E32F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10920" y="1048380"/>
            <a:ext cx="885719" cy="885719"/>
          </a:xfrm>
          <a:prstGeom prst="rect">
            <a:avLst/>
          </a:prstGeom>
        </p:spPr>
      </p:pic>
      <p:pic>
        <p:nvPicPr>
          <p:cNvPr id="11" name="Gráfico 11" descr="Insignia 3 con relleno sólido">
            <a:extLst>
              <a:ext uri="{FF2B5EF4-FFF2-40B4-BE49-F238E27FC236}">
                <a16:creationId xmlns:a16="http://schemas.microsoft.com/office/drawing/2014/main" id="{218C9297-9F09-6815-72E7-E2D66A0918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13666" y="4150368"/>
            <a:ext cx="885719" cy="885719"/>
          </a:xfrm>
          <a:prstGeom prst="rect">
            <a:avLst/>
          </a:prstGeom>
        </p:spPr>
      </p:pic>
      <p:pic>
        <p:nvPicPr>
          <p:cNvPr id="12" name="Gráfico 13" descr="Insignia 4 con relleno sólido">
            <a:extLst>
              <a:ext uri="{FF2B5EF4-FFF2-40B4-BE49-F238E27FC236}">
                <a16:creationId xmlns:a16="http://schemas.microsoft.com/office/drawing/2014/main" id="{2749678C-5EC0-D9B3-EE61-F89C5A7788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13666" y="5836821"/>
            <a:ext cx="885719" cy="885719"/>
          </a:xfrm>
          <a:prstGeom prst="rect">
            <a:avLst/>
          </a:prstGeom>
        </p:spPr>
      </p:pic>
      <p:sp>
        <p:nvSpPr>
          <p:cNvPr id="13" name="Rectángulo 14">
            <a:extLst>
              <a:ext uri="{FF2B5EF4-FFF2-40B4-BE49-F238E27FC236}">
                <a16:creationId xmlns:a16="http://schemas.microsoft.com/office/drawing/2014/main" id="{92C93381-1123-677C-18F8-B83E16B190FD}"/>
              </a:ext>
            </a:extLst>
          </p:cNvPr>
          <p:cNvSpPr/>
          <p:nvPr/>
        </p:nvSpPr>
        <p:spPr>
          <a:xfrm>
            <a:off x="3486648" y="2242120"/>
            <a:ext cx="4846856" cy="1569744"/>
          </a:xfrm>
          <a:prstGeom prst="rect">
            <a:avLst/>
          </a:prstGeom>
          <a:noFill/>
          <a:ln w="38100">
            <a:solidFill>
              <a:srgbClr val="D500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">
            <a:extLst>
              <a:ext uri="{FF2B5EF4-FFF2-40B4-BE49-F238E27FC236}">
                <a16:creationId xmlns:a16="http://schemas.microsoft.com/office/drawing/2014/main" id="{8A4CDF66-2361-40F6-290A-D6F6B3788EB6}"/>
              </a:ext>
            </a:extLst>
          </p:cNvPr>
          <p:cNvSpPr txBox="1"/>
          <p:nvPr/>
        </p:nvSpPr>
        <p:spPr>
          <a:xfrm>
            <a:off x="8695171" y="2468455"/>
            <a:ext cx="3214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WHO </a:t>
            </a:r>
            <a:r>
              <a:rPr lang="es-ES" sz="1400" i="1" dirty="0" err="1"/>
              <a:t>Strategy</a:t>
            </a:r>
            <a:r>
              <a:rPr lang="es-ES" sz="1400" i="1" dirty="0"/>
              <a:t>, 2021</a:t>
            </a:r>
          </a:p>
          <a:p>
            <a:r>
              <a:rPr lang="es-ES" sz="1400" i="1" dirty="0"/>
              <a:t>UNESCO </a:t>
            </a:r>
            <a:r>
              <a:rPr lang="es-ES" sz="1400" i="1" dirty="0" err="1"/>
              <a:t>Kazan</a:t>
            </a:r>
            <a:r>
              <a:rPr lang="es-ES" sz="1400" i="1" dirty="0"/>
              <a:t> </a:t>
            </a:r>
            <a:r>
              <a:rPr lang="es-ES" sz="1400" i="1" dirty="0" err="1"/>
              <a:t>Action</a:t>
            </a:r>
            <a:r>
              <a:rPr lang="es-ES" sz="1400" i="1" dirty="0"/>
              <a:t> Plan, 2019</a:t>
            </a:r>
          </a:p>
          <a:p>
            <a:r>
              <a:rPr lang="es-ES" sz="1400" i="1" dirty="0"/>
              <a:t>EU </a:t>
            </a:r>
            <a:r>
              <a:rPr lang="es-ES" sz="1400" i="1" dirty="0" err="1"/>
              <a:t>Commission</a:t>
            </a:r>
            <a:r>
              <a:rPr lang="es-ES" sz="1400" i="1" dirty="0"/>
              <a:t> </a:t>
            </a:r>
            <a:r>
              <a:rPr lang="es-ES" sz="1400" i="1" dirty="0" err="1"/>
              <a:t>coming</a:t>
            </a:r>
            <a:r>
              <a:rPr lang="es-ES" sz="1400" i="1" dirty="0"/>
              <a:t> </a:t>
            </a:r>
            <a:r>
              <a:rPr lang="es-ES" sz="1400" i="1" dirty="0" err="1"/>
              <a:t>policy</a:t>
            </a:r>
            <a:r>
              <a:rPr lang="es-ES" sz="1400" i="1" dirty="0"/>
              <a:t>… (TF SPORT)</a:t>
            </a:r>
          </a:p>
        </p:txBody>
      </p:sp>
    </p:spTree>
    <p:extLst>
      <p:ext uri="{BB962C8B-B14F-4D97-AF65-F5344CB8AC3E}">
        <p14:creationId xmlns:p14="http://schemas.microsoft.com/office/powerpoint/2010/main" val="3553084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94FAC8-A731-A449-AF9A-DE8B9DFEDBFD}"/>
              </a:ext>
            </a:extLst>
          </p:cNvPr>
          <p:cNvSpPr txBox="1"/>
          <p:nvPr/>
        </p:nvSpPr>
        <p:spPr>
          <a:xfrm>
            <a:off x="4462700" y="195210"/>
            <a:ext cx="2938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Publications</a:t>
            </a:r>
            <a:r>
              <a:rPr lang="en-US" sz="2400" b="1" dirty="0">
                <a:solidFill>
                  <a:schemeClr val="bg1"/>
                </a:solidFill>
              </a:rPr>
              <a:t> à </a:t>
            </a:r>
            <a:r>
              <a:rPr lang="en-US" sz="2400" b="1" dirty="0" err="1">
                <a:solidFill>
                  <a:schemeClr val="bg1"/>
                </a:solidFill>
              </a:rPr>
              <a:t>venir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9" name="Imagen 4">
            <a:extLst>
              <a:ext uri="{FF2B5EF4-FFF2-40B4-BE49-F238E27FC236}">
                <a16:creationId xmlns:a16="http://schemas.microsoft.com/office/drawing/2014/main" id="{C02C5F0B-3909-3B95-E075-BB1E0F577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675" y="6110001"/>
            <a:ext cx="1027531" cy="546558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43DFA0E9-1A37-515D-3DA2-82C8458EA5BD}"/>
              </a:ext>
            </a:extLst>
          </p:cNvPr>
          <p:cNvSpPr txBox="1"/>
          <p:nvPr/>
        </p:nvSpPr>
        <p:spPr>
          <a:xfrm>
            <a:off x="482600" y="909834"/>
            <a:ext cx="4826000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i="1" dirty="0">
                <a:solidFill>
                  <a:srgbClr val="732E4A"/>
                </a:solidFill>
                <a:ea typeface="Calibri" panose="020F0502020204030204" pitchFamily="34" charset="0"/>
              </a:rPr>
              <a:t>Explorer la relation entre le sport-</a:t>
            </a:r>
            <a:r>
              <a:rPr lang="en-US" sz="1600" b="1" i="1" dirty="0" err="1">
                <a:solidFill>
                  <a:srgbClr val="732E4A"/>
                </a:solidFill>
                <a:ea typeface="Calibri" panose="020F0502020204030204" pitchFamily="34" charset="0"/>
              </a:rPr>
              <a:t>santé</a:t>
            </a:r>
            <a:r>
              <a:rPr lang="en-US" sz="1600" b="1" i="1" dirty="0">
                <a:solidFill>
                  <a:srgbClr val="732E4A"/>
                </a:solidFill>
                <a:ea typeface="Calibri" panose="020F0502020204030204" pitchFamily="34" charset="0"/>
              </a:rPr>
              <a:t> au </a:t>
            </a:r>
            <a:r>
              <a:rPr lang="en-US" sz="1600" b="1" i="1" dirty="0" err="1">
                <a:solidFill>
                  <a:srgbClr val="732E4A"/>
                </a:solidFill>
                <a:ea typeface="Calibri" panose="020F0502020204030204" pitchFamily="34" charset="0"/>
              </a:rPr>
              <a:t>niveau</a:t>
            </a:r>
            <a:r>
              <a:rPr lang="en-US" sz="1600" b="1" i="1" dirty="0">
                <a:solidFill>
                  <a:srgbClr val="732E4A"/>
                </a:solidFill>
                <a:ea typeface="Calibri" panose="020F0502020204030204" pitchFamily="34" charset="0"/>
              </a:rPr>
              <a:t> </a:t>
            </a:r>
            <a:r>
              <a:rPr lang="en-US" sz="1600" b="1" i="1" dirty="0" err="1">
                <a:solidFill>
                  <a:srgbClr val="732E4A"/>
                </a:solidFill>
                <a:ea typeface="Calibri" panose="020F0502020204030204" pitchFamily="34" charset="0"/>
              </a:rPr>
              <a:t>européen</a:t>
            </a:r>
            <a:r>
              <a:rPr lang="en-US" sz="1600" b="1" i="1" dirty="0">
                <a:solidFill>
                  <a:srgbClr val="732E4A"/>
                </a:solidFill>
                <a:ea typeface="Calibri" panose="020F0502020204030204" pitchFamily="34" charset="0"/>
              </a:rPr>
              <a:t> et la participation à </a:t>
            </a:r>
            <a:r>
              <a:rPr lang="en-US" sz="1600" b="1" i="1" dirty="0" err="1">
                <a:solidFill>
                  <a:srgbClr val="732E4A"/>
                </a:solidFill>
                <a:ea typeface="Calibri" panose="020F0502020204030204" pitchFamily="34" charset="0"/>
              </a:rPr>
              <a:t>l’activité</a:t>
            </a:r>
            <a:r>
              <a:rPr lang="en-US" sz="1600" b="1" i="1" dirty="0">
                <a:solidFill>
                  <a:srgbClr val="732E4A"/>
                </a:solidFill>
                <a:ea typeface="Calibri" panose="020F0502020204030204" pitchFamily="34" charset="0"/>
              </a:rPr>
              <a:t> physique à travers </a:t>
            </a:r>
            <a:r>
              <a:rPr lang="en-US" sz="1600" b="1" i="1" dirty="0" err="1">
                <a:solidFill>
                  <a:srgbClr val="732E4A"/>
                </a:solidFill>
                <a:ea typeface="Calibri" panose="020F0502020204030204" pitchFamily="34" charset="0"/>
              </a:rPr>
              <a:t>l’Eurobaromètre</a:t>
            </a:r>
            <a:endParaRPr lang="en-US" sz="1600" b="1" i="1" dirty="0">
              <a:solidFill>
                <a:srgbClr val="732E4A"/>
              </a:solidFill>
              <a:ea typeface="Calibri" panose="020F0502020204030204" pitchFamily="34" charset="0"/>
            </a:endParaRPr>
          </a:p>
          <a:p>
            <a:pPr algn="just"/>
            <a:endParaRPr lang="es-ES" sz="105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itchFamily="2" charset="2"/>
              <a:buChar char=""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LÓPEZ FERNÁNDEZ J, LÓPEZ-VALENCIANO A, MAYO X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HORTON, E., CLAVEL, I., LIGUORI, G., 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JIMENEZ, A</a:t>
            </a:r>
            <a:r>
              <a:rPr lang="en-US" sz="12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Comparative analysis of reported physical activity from leisure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centres’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members versus the general population in Spain.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BMJ Open 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2021;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11: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e043963. </a:t>
            </a:r>
            <a:r>
              <a:rPr lang="en-US" sz="1200" u="sng" dirty="0">
                <a:solidFill>
                  <a:srgbClr val="2A6EB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http://dx.doi.org/10.1136/bmjopen-2020-043963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itchFamily="2" charset="2"/>
              <a:buChar char=""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LÓPEZ-FERNÁNDEZ, J., LÓPEZ-VALENCIANO, A., MAYO, X., LIGUORI, G., LAMB, M., COPELAND, R.J.,  JIMENEZ, A. No changes in adolescent’s sedentary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behaviour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across Europe between 2002 and 2017. 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BMC Public Health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21, 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784 (2021).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https://doi.org/10.1186/s12889-021-10860-3</a:t>
            </a:r>
            <a:r>
              <a:rPr lang="en-US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9540" lvl="0" indent="-342900" algn="just">
              <a:spcAft>
                <a:spcPts val="0"/>
              </a:spcAft>
              <a:buFont typeface="Wingdings" pitchFamily="2" charset="2"/>
              <a:buChar char="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LOPEZ-VALENCIANO, A., MAYO, X., LIGUORI, G., COPELAND, R.J., LAMB, M., </a:t>
            </a:r>
            <a:r>
              <a:rPr lang="en-US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JIMENEZ, A.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Changes in sedentary </a:t>
            </a:r>
            <a:r>
              <a:rPr lang="en-US" sz="120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12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European Union adults between 2002 and 2017. </a:t>
            </a:r>
            <a:r>
              <a:rPr lang="en-US" sz="1200" i="1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BMC Public Health</a:t>
            </a:r>
            <a:r>
              <a:rPr lang="en-US" sz="12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20, </a:t>
            </a:r>
            <a:r>
              <a:rPr lang="en-US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1206 (2020).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https://doi.org/10.1186/s12889-020-09293-1</a:t>
            </a:r>
            <a:r>
              <a:rPr lang="en-US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itchFamily="2" charset="2"/>
              <a:buChar char=""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MAYO, X., LIGUORI, G., IGLESIAS-SOLER, E., COPELAND, R.J., CLAVEL SAN EMETERIO, I., LOWE, A., DEL VILLAR, F., 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JIMENE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Z, A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active living gender’s gap challenge: 2013-2017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Eurobarometers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physical inactivity data show constant higher prevalence in women with no progress towards global reduction goals. December 2019.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BMC Public Health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DOI: </a:t>
            </a:r>
            <a:r>
              <a:rPr lang="en-US" sz="12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10.1186/s12889-019-8039-8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itchFamily="2" charset="2"/>
              <a:buChar char="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MAYO, X., DEL VILLAR, F., IGLESIAS-SOLER, E., LIGUORI, G., MANN.,</a:t>
            </a:r>
            <a:r>
              <a:rPr lang="en-US" sz="12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S., </a:t>
            </a:r>
            <a:r>
              <a:rPr lang="en-US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JIMENEZ, A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retrospective analysis of policy development on compliance with World Health Organization's physical activity recommendations between 2002 and 2005 in European Union adults: Closing the gap between research and policy. </a:t>
            </a:r>
            <a:r>
              <a:rPr lang="en-US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BMC Public Health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10101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" pitchFamily="2" charset="0"/>
              </a:rPr>
              <a:t>(2018) 18:1081.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" pitchFamily="2" charset="0"/>
                <a:hlinkClick r:id="rId8"/>
              </a:rPr>
              <a:t>https://doi.org/10.1186/s12889-018-5986-4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uadroTexto 6">
            <a:extLst>
              <a:ext uri="{FF2B5EF4-FFF2-40B4-BE49-F238E27FC236}">
                <a16:creationId xmlns:a16="http://schemas.microsoft.com/office/drawing/2014/main" id="{E75DA38F-6C34-10E3-0576-976EF8653F4A}"/>
              </a:ext>
            </a:extLst>
          </p:cNvPr>
          <p:cNvSpPr txBox="1"/>
          <p:nvPr/>
        </p:nvSpPr>
        <p:spPr>
          <a:xfrm>
            <a:off x="6189739" y="2259661"/>
            <a:ext cx="5314004" cy="4031873"/>
          </a:xfrm>
          <a:prstGeom prst="rect">
            <a:avLst/>
          </a:prstGeom>
          <a:solidFill>
            <a:srgbClr val="D50053"/>
          </a:solidFill>
        </p:spPr>
        <p:txBody>
          <a:bodyPr wrap="square">
            <a:spAutoFit/>
          </a:bodyPr>
          <a:lstStyle/>
          <a:p>
            <a:pPr algn="ctr"/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Physical Inactivity &amp; Sedentary Behavior across EU:</a:t>
            </a:r>
            <a:endParaRPr lang="es-E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Call for Action connecting industry capabilities 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EU and MS Public Health agendas</a:t>
            </a:r>
            <a:endParaRPr lang="es-E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s-E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Rethinking current and future challenges                       and opportunities</a:t>
            </a:r>
            <a:endParaRPr lang="es-E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  <a:endParaRPr lang="es-E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THiNKactive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Report</a:t>
            </a:r>
            <a:endParaRPr lang="es-E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  <a:endParaRPr lang="es-E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Prof. Alfonso Jiménez, Dr. </a:t>
            </a:r>
            <a:r>
              <a:rPr lang="en-US" sz="12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Xián</a:t>
            </a:r>
            <a:r>
              <a:rPr lang="en-US" sz="1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Mayo, Dr. Alejandro López-Valenciano, Dr. Jorge López-Fernández, Prof. Gary Liguori, Prof. Robert J. Copeland, Dr. Steve Mann,       Prof. Larissa Davies</a:t>
            </a:r>
            <a:endParaRPr lang="es-ES" sz="1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es-E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s-ES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Expected</a:t>
            </a:r>
            <a:r>
              <a:rPr lang="es-ES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launch</a:t>
            </a:r>
            <a:r>
              <a:rPr lang="es-ES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October</a:t>
            </a:r>
            <a:r>
              <a:rPr lang="es-ES" sz="1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2022)</a:t>
            </a:r>
            <a:endParaRPr lang="es-ES" sz="1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s-E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EB611F2D-10E8-D1FB-5A02-4120680EE962}"/>
              </a:ext>
            </a:extLst>
          </p:cNvPr>
          <p:cNvSpPr txBox="1"/>
          <p:nvPr/>
        </p:nvSpPr>
        <p:spPr>
          <a:xfrm>
            <a:off x="7143889" y="1367682"/>
            <a:ext cx="364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i="1" dirty="0" err="1"/>
              <a:t>Rapport</a:t>
            </a:r>
            <a:r>
              <a:rPr lang="es-ES" i="1" dirty="0"/>
              <a:t> à venir #1</a:t>
            </a:r>
          </a:p>
          <a:p>
            <a:pPr algn="ctr"/>
            <a:r>
              <a:rPr lang="es-ES" i="1" dirty="0"/>
              <a:t>En </a:t>
            </a:r>
            <a:r>
              <a:rPr lang="es-ES" i="1" dirty="0" err="1"/>
              <a:t>lien</a:t>
            </a:r>
            <a:r>
              <a:rPr lang="es-ES" i="1" dirty="0"/>
              <a:t> </a:t>
            </a:r>
            <a:r>
              <a:rPr lang="es-ES" i="1" dirty="0" err="1"/>
              <a:t>avec</a:t>
            </a:r>
            <a:r>
              <a:rPr lang="es-ES" i="1" dirty="0"/>
              <a:t> le </a:t>
            </a:r>
            <a:r>
              <a:rPr lang="es-ES" i="1" dirty="0" err="1"/>
              <a:t>nouvel</a:t>
            </a:r>
            <a:r>
              <a:rPr lang="es-ES" i="1" dirty="0"/>
              <a:t> </a:t>
            </a:r>
            <a:r>
              <a:rPr lang="es-ES" i="1" dirty="0" err="1"/>
              <a:t>Eurobaromètre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4186132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94FAC8-A731-A449-AF9A-DE8B9DFEDBFD}"/>
              </a:ext>
            </a:extLst>
          </p:cNvPr>
          <p:cNvSpPr txBox="1"/>
          <p:nvPr/>
        </p:nvSpPr>
        <p:spPr>
          <a:xfrm>
            <a:off x="4462700" y="195210"/>
            <a:ext cx="2938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Publications</a:t>
            </a:r>
            <a:r>
              <a:rPr lang="en-US" sz="2400" b="1" dirty="0">
                <a:solidFill>
                  <a:schemeClr val="bg1"/>
                </a:solidFill>
              </a:rPr>
              <a:t> à </a:t>
            </a:r>
            <a:r>
              <a:rPr lang="en-US" sz="2400" b="1" dirty="0" err="1">
                <a:solidFill>
                  <a:schemeClr val="bg1"/>
                </a:solidFill>
              </a:rPr>
              <a:t>venir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9" name="Imagen 4">
            <a:extLst>
              <a:ext uri="{FF2B5EF4-FFF2-40B4-BE49-F238E27FC236}">
                <a16:creationId xmlns:a16="http://schemas.microsoft.com/office/drawing/2014/main" id="{C02C5F0B-3909-3B95-E075-BB1E0F577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27" y="5945409"/>
            <a:ext cx="1027531" cy="54655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0720CBB-E97F-DFE8-8F11-09959082F333}"/>
              </a:ext>
            </a:extLst>
          </p:cNvPr>
          <p:cNvSpPr txBox="1"/>
          <p:nvPr/>
        </p:nvSpPr>
        <p:spPr>
          <a:xfrm>
            <a:off x="3233057" y="979714"/>
            <a:ext cx="9089572" cy="61247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 the social and economic value of an incredible industry…</a:t>
            </a:r>
          </a:p>
          <a:p>
            <a:endParaRPr lang="es-E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13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THiNKactive</a:t>
            </a:r>
            <a:r>
              <a:rPr lang="en-US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Report, in partnership with 4Global and SIRC-Sheffield Hallam University</a:t>
            </a:r>
          </a:p>
          <a:p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policy context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KAZAN UNESCO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TF Sport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real value for society of an industry supporting Active Living 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Healthcare cost reduction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Value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Contribution to GDP and employment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in taxes contribution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Others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impact in the growth of the industry (that will benefit the whole society…)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Influencing and attracting investors and reducing the cost of capital.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Everything is about numbers… Understanding the key methodological issues to deliver high-quality and robust evidence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 Impact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Value Calculator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SROI modeling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EuropeActive</a:t>
            </a: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solution: the European Data Hub project 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EDH in action.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issues to be addressed.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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 Case studies: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Gym Group Social Value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fit Social Value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Closing Remarks 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</a:t>
            </a:r>
            <a:endParaRPr lang="es-E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DFC45C-F4FA-1EEC-A6FF-73F269BD93F6}"/>
              </a:ext>
            </a:extLst>
          </p:cNvPr>
          <p:cNvSpPr txBox="1"/>
          <p:nvPr/>
        </p:nvSpPr>
        <p:spPr>
          <a:xfrm>
            <a:off x="508001" y="2641600"/>
            <a:ext cx="2442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err="1"/>
              <a:t>Rapport</a:t>
            </a:r>
            <a:r>
              <a:rPr lang="es-ES" i="1" dirty="0"/>
              <a:t> à venir #2</a:t>
            </a:r>
          </a:p>
          <a:p>
            <a:pPr algn="ctr"/>
            <a:endParaRPr lang="es-ES" i="1" dirty="0"/>
          </a:p>
          <a:p>
            <a:pPr algn="ctr"/>
            <a:r>
              <a:rPr lang="es-ES" i="1" dirty="0" err="1"/>
              <a:t>Consensus</a:t>
            </a:r>
            <a:r>
              <a:rPr lang="es-ES" i="1" dirty="0"/>
              <a:t> </a:t>
            </a:r>
            <a:r>
              <a:rPr lang="es-ES" i="1" dirty="0" err="1"/>
              <a:t>international</a:t>
            </a:r>
            <a:r>
              <a:rPr lang="es-ES" i="1" dirty="0"/>
              <a:t> sur le </a:t>
            </a:r>
            <a:r>
              <a:rPr lang="es-ES" i="1" dirty="0" err="1"/>
              <a:t>retour</a:t>
            </a:r>
            <a:r>
              <a:rPr lang="es-ES" i="1" dirty="0"/>
              <a:t> social sur </a:t>
            </a:r>
            <a:r>
              <a:rPr lang="es-ES" i="1" dirty="0" err="1"/>
              <a:t>investissement</a:t>
            </a:r>
            <a:r>
              <a:rPr lang="es-ES" i="1" dirty="0"/>
              <a:t> &amp; </a:t>
            </a:r>
            <a:r>
              <a:rPr lang="es-ES" i="1" dirty="0" err="1"/>
              <a:t>European</a:t>
            </a:r>
            <a:r>
              <a:rPr lang="es-ES" i="1" dirty="0"/>
              <a:t> </a:t>
            </a:r>
            <a:r>
              <a:rPr lang="es-ES" i="1" dirty="0" err="1"/>
              <a:t>DataHub</a:t>
            </a:r>
            <a:endParaRPr lang="es-ES" i="1" dirty="0"/>
          </a:p>
          <a:p>
            <a:pPr algn="ctr"/>
            <a:endParaRPr lang="es-ES" i="1" dirty="0"/>
          </a:p>
          <a:p>
            <a:pPr algn="ctr"/>
            <a:r>
              <a:rPr lang="es-ES" i="1" dirty="0"/>
              <a:t>EHFF 2023</a:t>
            </a:r>
          </a:p>
        </p:txBody>
      </p:sp>
    </p:spTree>
    <p:extLst>
      <p:ext uri="{BB962C8B-B14F-4D97-AF65-F5344CB8AC3E}">
        <p14:creationId xmlns:p14="http://schemas.microsoft.com/office/powerpoint/2010/main" val="3838702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FA8B78F-E293-810D-A4E4-24A557CA6ADC}"/>
              </a:ext>
            </a:extLst>
          </p:cNvPr>
          <p:cNvSpPr txBox="1"/>
          <p:nvPr/>
        </p:nvSpPr>
        <p:spPr>
          <a:xfrm>
            <a:off x="3851575" y="2142450"/>
            <a:ext cx="4126899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70C0"/>
                </a:solidFill>
              </a:rPr>
              <a:t>Muchas gracias…</a:t>
            </a:r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r>
              <a:rPr lang="es-ES" dirty="0">
                <a:hlinkClick r:id="rId2"/>
              </a:rPr>
              <a:t>alfonso.jimenez@urjc.es</a:t>
            </a:r>
            <a:endParaRPr lang="es-ES" dirty="0"/>
          </a:p>
          <a:p>
            <a:pPr algn="ctr"/>
            <a:endParaRPr lang="es-ES" dirty="0"/>
          </a:p>
          <a:p>
            <a:pPr algn="ctr"/>
            <a:endParaRPr lang="es-ES" dirty="0"/>
          </a:p>
          <a:p>
            <a:pPr algn="ctr"/>
            <a:endParaRPr lang="es-ES" sz="1600" dirty="0"/>
          </a:p>
          <a:p>
            <a:pPr algn="ctr"/>
            <a:r>
              <a:rPr lang="es-ES" sz="1600" dirty="0">
                <a:hlinkClick r:id="rId3"/>
              </a:rPr>
              <a:t>https://www.europeactive.eu/tags/think-active</a:t>
            </a:r>
          </a:p>
          <a:p>
            <a:pPr algn="ctr"/>
            <a:endParaRPr lang="es-ES" sz="1600" dirty="0">
              <a:hlinkClick r:id="rId3"/>
            </a:endParaRPr>
          </a:p>
          <a:p>
            <a:pPr algn="ctr"/>
            <a:r>
              <a:rPr lang="es-ES" sz="1600" dirty="0">
                <a:hlinkClick r:id="rId3"/>
              </a:rPr>
              <a:t>http://espanaactiva.es/observatorio/</a:t>
            </a:r>
            <a:endParaRPr lang="es-ES" sz="1600" dirty="0"/>
          </a:p>
          <a:p>
            <a:pPr algn="ctr"/>
            <a:endParaRPr lang="es-ES" sz="1600" dirty="0">
              <a:hlinkClick r:id="" action="ppaction://noaction"/>
            </a:endParaRPr>
          </a:p>
          <a:p>
            <a:pPr algn="ctr"/>
            <a:r>
              <a:rPr lang="es-ES" sz="1600" dirty="0">
                <a:hlinkClick r:id="" action="ppaction://noaction"/>
              </a:rPr>
              <a:t>https://cedeporte.es/</a:t>
            </a:r>
            <a:endParaRPr lang="es-ES" sz="1600" dirty="0"/>
          </a:p>
          <a:p>
            <a:pPr algn="ctr"/>
            <a:endParaRPr lang="es-ES" sz="1600" dirty="0"/>
          </a:p>
          <a:p>
            <a:pPr algn="ctr"/>
            <a:r>
              <a:rPr lang="es-ES" sz="1600" dirty="0">
                <a:hlinkClick r:id="rId4"/>
              </a:rPr>
              <a:t>https://go-fit.es/go-fit-lab/</a:t>
            </a:r>
            <a:endParaRPr lang="es-ES" sz="1600" dirty="0"/>
          </a:p>
          <a:p>
            <a:pPr algn="ctr"/>
            <a:r>
              <a:rPr lang="es-ES" sz="1600" dirty="0"/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916F8A9-BDC9-EB34-5320-B84FDEE66EF1}"/>
              </a:ext>
            </a:extLst>
          </p:cNvPr>
          <p:cNvSpPr/>
          <p:nvPr/>
        </p:nvSpPr>
        <p:spPr>
          <a:xfrm>
            <a:off x="3623310" y="4216400"/>
            <a:ext cx="4583430" cy="22657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FA4370-398F-DEAD-B099-D72A399F7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173" y="616744"/>
            <a:ext cx="4339653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3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56061E3-F3D4-D68E-D877-32C2EBC21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827" y="6069112"/>
            <a:ext cx="1941971" cy="544777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33C033DA-C4B6-80CA-70CA-F0BFDBF09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14009"/>
            <a:ext cx="9144000" cy="2014991"/>
          </a:xfrm>
          <a:solidFill>
            <a:schemeClr val="bg1">
              <a:alpha val="80000"/>
            </a:schemeClr>
          </a:solidFill>
        </p:spPr>
        <p:txBody>
          <a:bodyPr anchor="ctr">
            <a:normAutofit/>
          </a:bodyPr>
          <a:lstStyle/>
          <a:p>
            <a:r>
              <a:rPr lang="fr-BE" sz="3600" b="1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MERCI POUR </a:t>
            </a:r>
            <a:r>
              <a:rPr lang="fr-BE" sz="3600" b="1">
                <a:solidFill>
                  <a:srgbClr val="002060"/>
                </a:solidFill>
                <a:latin typeface="Bahnschrift SemiCondensed" panose="020B0502040204020203" pitchFamily="34" charset="0"/>
              </a:rPr>
              <a:t>VOTRE ATTENTION !</a:t>
            </a:r>
            <a:endParaRPr lang="en-BE" sz="3600" b="1" dirty="0">
              <a:solidFill>
                <a:srgbClr val="00206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4" name="Subtitle 7">
            <a:extLst>
              <a:ext uri="{FF2B5EF4-FFF2-40B4-BE49-F238E27FC236}">
                <a16:creationId xmlns:a16="http://schemas.microsoft.com/office/drawing/2014/main" id="{1AC5A87B-14C3-BCB7-8B6A-885FD24A6AAE}"/>
              </a:ext>
            </a:extLst>
          </p:cNvPr>
          <p:cNvSpPr txBox="1">
            <a:spLocks/>
          </p:cNvSpPr>
          <p:nvPr/>
        </p:nvSpPr>
        <p:spPr>
          <a:xfrm>
            <a:off x="3320796" y="4544568"/>
            <a:ext cx="5550408" cy="8994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Marianne.Chagnon@europeactive.eu</a:t>
            </a:r>
            <a:endParaRPr lang="en-BE" sz="2000" b="1" dirty="0">
              <a:solidFill>
                <a:srgbClr val="002060"/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91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5B5105-4844-4C41-A8CF-2767BCAE8E8A}"/>
              </a:ext>
            </a:extLst>
          </p:cNvPr>
          <p:cNvSpPr txBox="1"/>
          <p:nvPr/>
        </p:nvSpPr>
        <p:spPr>
          <a:xfrm>
            <a:off x="1199266" y="219343"/>
            <a:ext cx="97934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B633"/>
                </a:solidFill>
                <a:effectLst/>
                <a:uLnTx/>
                <a:uFillTx/>
                <a:latin typeface="Bahnschrift SemiCondensed" panose="020B0502040204020203" pitchFamily="34" charset="0"/>
                <a:cs typeface="Arial" panose="020B0604020202020204" pitchFamily="34" charset="0"/>
              </a:rPr>
              <a:t>L’Association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B633"/>
                </a:solidFill>
                <a:effectLst/>
                <a:uLnTx/>
                <a:uFillTx/>
                <a:latin typeface="Bahnschrif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B633"/>
                </a:solidFill>
                <a:effectLst/>
                <a:uLnTx/>
                <a:uFillTx/>
                <a:latin typeface="Bahnschrift SemiCondensed" panose="020B0502040204020203" pitchFamily="34" charset="0"/>
                <a:cs typeface="Arial" panose="020B0604020202020204" pitchFamily="34" charset="0"/>
              </a:rPr>
              <a:t>Européenne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B633"/>
                </a:solidFill>
                <a:effectLst/>
                <a:uLnTx/>
                <a:uFillTx/>
                <a:latin typeface="Bahnschrift SemiCondensed" panose="020B0502040204020203" pitchFamily="34" charset="0"/>
                <a:cs typeface="Arial" panose="020B0604020202020204" pitchFamily="34" charset="0"/>
              </a:rPr>
              <a:t> du Fitness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B633"/>
                </a:solidFill>
                <a:effectLst/>
                <a:uLnTx/>
                <a:uFillTx/>
                <a:latin typeface="Bahnschrift SemiCondensed" panose="020B0502040204020203" pitchFamily="34" charset="0"/>
                <a:cs typeface="Arial" panose="020B0604020202020204" pitchFamily="34" charset="0"/>
              </a:rPr>
              <a:t>et de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B633"/>
                </a:solidFill>
                <a:effectLst/>
                <a:uLnTx/>
                <a:uFillTx/>
                <a:latin typeface="Bahnschrift SemiCondensed" panose="020B0502040204020203" pitchFamily="34" charset="0"/>
                <a:cs typeface="Arial" panose="020B0604020202020204" pitchFamily="34" charset="0"/>
              </a:rPr>
              <a:t>l’Activité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B633"/>
                </a:solidFill>
                <a:effectLst/>
                <a:uLnTx/>
                <a:uFillTx/>
                <a:latin typeface="Bahnschrift SemiCondensed" panose="020B0502040204020203" pitchFamily="34" charset="0"/>
                <a:cs typeface="Arial" panose="020B0604020202020204" pitchFamily="34" charset="0"/>
              </a:rPr>
              <a:t> Physique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8F09BE-D6A6-43D9-B5F4-3B0AC9BD341F}"/>
              </a:ext>
            </a:extLst>
          </p:cNvPr>
          <p:cNvSpPr txBox="1"/>
          <p:nvPr/>
        </p:nvSpPr>
        <p:spPr>
          <a:xfrm>
            <a:off x="2989760" y="1423336"/>
            <a:ext cx="6212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Condensed" panose="020B0502040204020203" pitchFamily="34" charset="0"/>
                <a:cs typeface="Arial" panose="020B0604020202020204" pitchFamily="34" charset="0"/>
              </a:rPr>
              <a:t>Défen</a:t>
            </a:r>
            <a:r>
              <a:rPr lang="en-US" sz="2400" b="1" dirty="0">
                <a:solidFill>
                  <a:srgbClr val="00206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d et </a:t>
            </a:r>
            <a:r>
              <a:rPr lang="en-US" sz="2400" b="1" dirty="0" err="1">
                <a:solidFill>
                  <a:srgbClr val="00206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promeut</a:t>
            </a:r>
            <a:r>
              <a:rPr lang="en-US" sz="2400" b="1" dirty="0">
                <a:solidFill>
                  <a:srgbClr val="00206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notre</a:t>
            </a:r>
            <a:r>
              <a:rPr lang="en-US" sz="2400" b="1" dirty="0">
                <a:solidFill>
                  <a:srgbClr val="00206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secteur</a:t>
            </a:r>
            <a:r>
              <a:rPr lang="en-US" sz="2400" b="1" dirty="0">
                <a:solidFill>
                  <a:srgbClr val="00206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depuis</a:t>
            </a:r>
            <a:r>
              <a:rPr lang="en-US" sz="2400" b="1" dirty="0">
                <a:solidFill>
                  <a:srgbClr val="002060"/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 1996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Semi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4C3731-5569-48B9-A95E-BD0EE3DAB9B9}"/>
              </a:ext>
            </a:extLst>
          </p:cNvPr>
          <p:cNvSpPr/>
          <p:nvPr/>
        </p:nvSpPr>
        <p:spPr>
          <a:xfrm>
            <a:off x="4248190" y="2139894"/>
            <a:ext cx="3708241" cy="3609975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EA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1C6FA6-B982-4F75-ACC4-F2355105B2B3}"/>
              </a:ext>
            </a:extLst>
          </p:cNvPr>
          <p:cNvSpPr/>
          <p:nvPr/>
        </p:nvSpPr>
        <p:spPr>
          <a:xfrm>
            <a:off x="217477" y="2127908"/>
            <a:ext cx="3708241" cy="3609975"/>
          </a:xfrm>
          <a:prstGeom prst="ellipse">
            <a:avLst/>
          </a:prstGeom>
          <a:solidFill>
            <a:schemeClr val="bg1"/>
          </a:solidFill>
          <a:ln w="127000">
            <a:solidFill>
              <a:srgbClr val="214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2CE19F-6A21-439A-B612-8AC6A7426B79}"/>
              </a:ext>
            </a:extLst>
          </p:cNvPr>
          <p:cNvSpPr txBox="1"/>
          <p:nvPr/>
        </p:nvSpPr>
        <p:spPr>
          <a:xfrm>
            <a:off x="455492" y="2667059"/>
            <a:ext cx="323220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2140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  <a:t>Notre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Condensed" panose="020B0502040204020203" pitchFamily="34" charset="0"/>
              </a:rPr>
              <a:t> 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14073"/>
              </a:solidFill>
              <a:effectLst/>
              <a:uLnTx/>
              <a:uFillTx/>
              <a:latin typeface="Bahnschrift SemiCondensed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Promouvoir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les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intérêts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de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toutes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les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organisations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qui </a:t>
            </a:r>
            <a:r>
              <a:rPr lang="fr-FR" sz="2200" dirty="0">
                <a:solidFill>
                  <a:srgbClr val="214073"/>
                </a:solidFill>
                <a:latin typeface="Bahnschrift SemiCondensed" panose="020B0502040204020203" pitchFamily="34" charset="0"/>
              </a:rPr>
              <a:t>œ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uvrent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à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ce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qu’il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y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ait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plus de monde, plus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actif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, plus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souvent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14073"/>
              </a:solidFill>
              <a:effectLst/>
              <a:uLnTx/>
              <a:uFillTx/>
              <a:latin typeface="Bahnschrift SemiCondensed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F3A86C-AD9E-49DD-B899-D4883EF4D068}"/>
              </a:ext>
            </a:extLst>
          </p:cNvPr>
          <p:cNvSpPr txBox="1"/>
          <p:nvPr/>
        </p:nvSpPr>
        <p:spPr>
          <a:xfrm>
            <a:off x="4590916" y="2662488"/>
            <a:ext cx="31590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EAF25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  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EAF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Condensed" panose="020B0502040204020203" pitchFamily="34" charset="0"/>
              </a:rPr>
              <a:t>Notre Vision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EAF25"/>
              </a:solidFill>
              <a:effectLst/>
              <a:uLnTx/>
              <a:uFillTx/>
              <a:latin typeface="Bahnschrift SemiCondensed" panose="020B0502040204020203" pitchFamily="34" charset="0"/>
            </a:endParaRPr>
          </a:p>
          <a:p>
            <a:pPr algn="ctr"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AF25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Être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AF25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la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AF25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voix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AF25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AF25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européenne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EAF25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du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AF25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secteu</a:t>
            </a:r>
            <a:r>
              <a:rPr lang="en-US" sz="2400" dirty="0">
                <a:solidFill>
                  <a:srgbClr val="FEAF25"/>
                </a:solidFill>
                <a:latin typeface="Bahnschrift SemiCondensed" panose="020B0502040204020203" pitchFamily="34" charset="0"/>
              </a:rPr>
              <a:t>r du fitness et de </a:t>
            </a:r>
            <a:r>
              <a:rPr lang="en-US" sz="2400" dirty="0" err="1">
                <a:solidFill>
                  <a:srgbClr val="FEAF25"/>
                </a:solidFill>
                <a:latin typeface="Bahnschrift SemiCondensed" panose="020B0502040204020203" pitchFamily="34" charset="0"/>
              </a:rPr>
              <a:t>l’activité</a:t>
            </a:r>
            <a:r>
              <a:rPr lang="en-US" sz="2400" dirty="0">
                <a:solidFill>
                  <a:srgbClr val="FEAF25"/>
                </a:solidFill>
                <a:latin typeface="Bahnschrift SemiCondensed" panose="020B0502040204020203" pitchFamily="34" charset="0"/>
              </a:rPr>
              <a:t> physique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EAF25"/>
              </a:solidFill>
              <a:effectLst/>
              <a:uLnTx/>
              <a:uFillTx/>
              <a:latin typeface="Bahnschrift SemiCondensed" panose="020B050204020402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B9BC26-2508-48E4-9175-FAA656A82F15}"/>
              </a:ext>
            </a:extLst>
          </p:cNvPr>
          <p:cNvSpPr/>
          <p:nvPr/>
        </p:nvSpPr>
        <p:spPr>
          <a:xfrm>
            <a:off x="8278904" y="2130369"/>
            <a:ext cx="3708241" cy="3609975"/>
          </a:xfrm>
          <a:prstGeom prst="ellipse">
            <a:avLst/>
          </a:prstGeom>
          <a:solidFill>
            <a:schemeClr val="bg1"/>
          </a:solidFill>
          <a:ln w="127000">
            <a:solidFill>
              <a:srgbClr val="214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003B2B-1790-458E-8263-4C7FB70EA737}"/>
              </a:ext>
            </a:extLst>
          </p:cNvPr>
          <p:cNvSpPr txBox="1"/>
          <p:nvPr/>
        </p:nvSpPr>
        <p:spPr>
          <a:xfrm>
            <a:off x="8553510" y="2667608"/>
            <a:ext cx="31590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Condensed" panose="020B0502040204020203" pitchFamily="34" charset="0"/>
              </a:rPr>
              <a:t>  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Condensed" panose="020B0502040204020203" pitchFamily="34" charset="0"/>
              </a:rPr>
              <a:t>Notre Ambition</a:t>
            </a:r>
          </a:p>
          <a:p>
            <a:pPr algn="ctr">
              <a:defRPr/>
            </a:pPr>
            <a:br>
              <a:rPr lang="en-US" sz="3200" b="1" dirty="0">
                <a:solidFill>
                  <a:srgbClr val="214073"/>
                </a:solidFill>
                <a:latin typeface="Bahnschrift SemiCondensed" panose="020B0502040204020203" pitchFamily="34" charset="0"/>
              </a:rPr>
            </a:br>
            <a:r>
              <a:rPr lang="en-US" sz="2400" dirty="0">
                <a:solidFill>
                  <a:srgbClr val="214073"/>
                </a:solidFill>
                <a:latin typeface="Bahnschrift SemiCondensed" panose="020B0502040204020203" pitchFamily="34" charset="0"/>
              </a:rPr>
              <a:t>10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0 millions </a:t>
            </a: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d’adhérents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dans les salles de fitness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d’ici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4073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2030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EC1EB5-2EEA-46DB-A590-4D1D5F4FD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0983" y="5881420"/>
            <a:ext cx="2390029" cy="7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79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774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5">
            <a:extLst>
              <a:ext uri="{FF2B5EF4-FFF2-40B4-BE49-F238E27FC236}">
                <a16:creationId xmlns:a16="http://schemas.microsoft.com/office/drawing/2014/main" id="{80A4B931-B7F0-403E-9F40-8A4054A04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4CEAF602-346E-4A18-BDCE-F489E035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rgbClr val="F3B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F74A1337-596D-453E-B873-BCF1760E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rgbClr val="173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7537AD-0573-0AB0-B50F-D1D175ED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600325"/>
            <a:ext cx="4948428" cy="2651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i="1" dirty="0"/>
              <a:t>LA STRATEGIE EUROPEACTIVE 2025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56CB05A-D6B2-F817-BC70-1CF60905D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711" y="461137"/>
            <a:ext cx="4621557" cy="1109174"/>
          </a:xfrm>
          <a:prstGeom prst="rect">
            <a:avLst/>
          </a:prstGeom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3546C1E-D562-B80F-6D44-892EA1358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086" y="2105393"/>
            <a:ext cx="3787195" cy="91839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35C12D9-BB9F-1E42-49CC-4B8F433AC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653" y="3677717"/>
            <a:ext cx="3182616" cy="87148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5DC6C30-C227-645A-71A1-7C4059D26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912" y="5271037"/>
            <a:ext cx="2461353" cy="7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35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537AD-0573-0AB0-B50F-D1D175ED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1" y="150999"/>
            <a:ext cx="11022227" cy="864974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INFORMER, INSPIRER, CONNECTER ET UNIFIER NOTRE SECTEUR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42F5B-9085-C11D-7FA9-1AEE25F70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" y="1676070"/>
            <a:ext cx="9359008" cy="5773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173B69"/>
                </a:solidFill>
              </a:rPr>
              <a:t>Les </a:t>
            </a:r>
            <a:r>
              <a:rPr lang="en-US" sz="2000" dirty="0" err="1">
                <a:solidFill>
                  <a:srgbClr val="173B69"/>
                </a:solidFill>
              </a:rPr>
              <a:t>opérateurs</a:t>
            </a:r>
            <a:r>
              <a:rPr lang="en-US" sz="2000" dirty="0">
                <a:solidFill>
                  <a:srgbClr val="173B69"/>
                </a:solidFill>
              </a:rPr>
              <a:t> de clubs, les </a:t>
            </a:r>
            <a:r>
              <a:rPr lang="en-US" sz="2000" dirty="0" err="1">
                <a:solidFill>
                  <a:srgbClr val="173B69"/>
                </a:solidFill>
              </a:rPr>
              <a:t>équipementiers</a:t>
            </a:r>
            <a:r>
              <a:rPr lang="en-US" sz="2000" dirty="0">
                <a:solidFill>
                  <a:srgbClr val="173B69"/>
                </a:solidFill>
              </a:rPr>
              <a:t>, les </a:t>
            </a:r>
            <a:r>
              <a:rPr lang="en-US" sz="2000" dirty="0" err="1">
                <a:solidFill>
                  <a:srgbClr val="173B69"/>
                </a:solidFill>
              </a:rPr>
              <a:t>entreprises</a:t>
            </a:r>
            <a:r>
              <a:rPr lang="en-US" sz="2000" dirty="0">
                <a:solidFill>
                  <a:srgbClr val="173B69"/>
                </a:solidFill>
              </a:rPr>
              <a:t> du numérique, </a:t>
            </a:r>
            <a:r>
              <a:rPr lang="en-US" sz="2000" dirty="0" err="1">
                <a:solidFill>
                  <a:srgbClr val="173B69"/>
                </a:solidFill>
              </a:rPr>
              <a:t>nos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partenaires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médias</a:t>
            </a:r>
            <a:r>
              <a:rPr lang="en-US" sz="2000" dirty="0">
                <a:solidFill>
                  <a:srgbClr val="173B69"/>
                </a:solidFill>
              </a:rPr>
              <a:t>, des </a:t>
            </a:r>
            <a:r>
              <a:rPr lang="en-US" sz="2000" dirty="0" err="1">
                <a:solidFill>
                  <a:srgbClr val="173B69"/>
                </a:solidFill>
              </a:rPr>
              <a:t>partenaires</a:t>
            </a:r>
            <a:r>
              <a:rPr lang="en-US" sz="2000" dirty="0">
                <a:solidFill>
                  <a:srgbClr val="173B69"/>
                </a:solidFill>
              </a:rPr>
              <a:t> et sponsors </a:t>
            </a:r>
            <a:r>
              <a:rPr lang="en-US" sz="2000" dirty="0" err="1">
                <a:solidFill>
                  <a:srgbClr val="173B69"/>
                </a:solidFill>
              </a:rPr>
              <a:t>externes</a:t>
            </a:r>
            <a:r>
              <a:rPr lang="en-US" sz="2000" dirty="0">
                <a:solidFill>
                  <a:srgbClr val="173B69"/>
                </a:solidFill>
              </a:rPr>
              <a:t> à </a:t>
            </a:r>
            <a:r>
              <a:rPr lang="en-US" sz="2000" dirty="0" err="1">
                <a:solidFill>
                  <a:srgbClr val="173B69"/>
                </a:solidFill>
              </a:rPr>
              <a:t>notre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secteur</a:t>
            </a:r>
            <a:r>
              <a:rPr lang="en-US" sz="2000" dirty="0">
                <a:solidFill>
                  <a:srgbClr val="173B69"/>
                </a:solidFill>
              </a:rPr>
              <a:t>.</a:t>
            </a:r>
          </a:p>
        </p:txBody>
      </p:sp>
      <p:pic>
        <p:nvPicPr>
          <p:cNvPr id="5" name="Graphic 4" descr="Group of men with solid fill">
            <a:extLst>
              <a:ext uri="{FF2B5EF4-FFF2-40B4-BE49-F238E27FC236}">
                <a16:creationId xmlns:a16="http://schemas.microsoft.com/office/drawing/2014/main" id="{77F11F2A-E2CF-39B6-1615-BDC9A9FF7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725" y="1507524"/>
            <a:ext cx="914400" cy="914400"/>
          </a:xfrm>
          <a:prstGeom prst="rect">
            <a:avLst/>
          </a:prstGeom>
        </p:spPr>
      </p:pic>
      <p:pic>
        <p:nvPicPr>
          <p:cNvPr id="7" name="Graphic 6" descr="Inbox outline">
            <a:extLst>
              <a:ext uri="{FF2B5EF4-FFF2-40B4-BE49-F238E27FC236}">
                <a16:creationId xmlns:a16="http://schemas.microsoft.com/office/drawing/2014/main" id="{7F15F271-B2FF-827F-F357-939E0E2B2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2490" y="2906649"/>
            <a:ext cx="914400" cy="914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9747E8-81EA-3ADF-A567-238CD27D5F42}"/>
              </a:ext>
            </a:extLst>
          </p:cNvPr>
          <p:cNvSpPr txBox="1">
            <a:spLocks/>
          </p:cNvSpPr>
          <p:nvPr/>
        </p:nvSpPr>
        <p:spPr>
          <a:xfrm>
            <a:off x="2194560" y="2627046"/>
            <a:ext cx="9359008" cy="577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9CDE"/>
              </a:buClr>
            </a:pPr>
            <a:r>
              <a:rPr lang="en-US" sz="2000" dirty="0">
                <a:solidFill>
                  <a:srgbClr val="173B69"/>
                </a:solidFill>
              </a:rPr>
              <a:t>Continuer </a:t>
            </a:r>
            <a:r>
              <a:rPr lang="en-US" sz="2000" dirty="0" err="1">
                <a:solidFill>
                  <a:srgbClr val="173B69"/>
                </a:solidFill>
              </a:rPr>
              <a:t>nos</a:t>
            </a:r>
            <a:r>
              <a:rPr lang="en-US" sz="2000" dirty="0">
                <a:solidFill>
                  <a:srgbClr val="173B69"/>
                </a:solidFill>
              </a:rPr>
              <a:t> initiatives </a:t>
            </a:r>
            <a:r>
              <a:rPr lang="en-US" sz="2000" dirty="0" err="1">
                <a:solidFill>
                  <a:srgbClr val="173B69"/>
                </a:solidFill>
              </a:rPr>
              <a:t>en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cours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concernant</a:t>
            </a:r>
            <a:r>
              <a:rPr lang="en-US" sz="2000" dirty="0">
                <a:solidFill>
                  <a:srgbClr val="173B69"/>
                </a:solidFill>
              </a:rPr>
              <a:t> le COVID-19</a:t>
            </a:r>
          </a:p>
          <a:p>
            <a:pPr algn="just">
              <a:buClr>
                <a:srgbClr val="009CDE"/>
              </a:buClr>
            </a:pPr>
            <a:r>
              <a:rPr lang="en-US" sz="2000" dirty="0" err="1">
                <a:solidFill>
                  <a:srgbClr val="173B69"/>
                </a:solidFill>
              </a:rPr>
              <a:t>Améliorer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notre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programme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d’adhésion</a:t>
            </a:r>
            <a:r>
              <a:rPr lang="en-US" sz="2000" dirty="0">
                <a:solidFill>
                  <a:srgbClr val="173B69"/>
                </a:solidFill>
              </a:rPr>
              <a:t> et </a:t>
            </a:r>
            <a:r>
              <a:rPr lang="en-US" sz="2000" dirty="0" err="1">
                <a:solidFill>
                  <a:srgbClr val="173B69"/>
                </a:solidFill>
              </a:rPr>
              <a:t>ses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avantages</a:t>
            </a:r>
            <a:r>
              <a:rPr lang="en-US" sz="2000" dirty="0">
                <a:solidFill>
                  <a:srgbClr val="173B69"/>
                </a:solidFill>
              </a:rPr>
              <a:t>, </a:t>
            </a:r>
            <a:r>
              <a:rPr lang="en-US" sz="2000" dirty="0" err="1">
                <a:solidFill>
                  <a:srgbClr val="173B69"/>
                </a:solidFill>
              </a:rPr>
              <a:t>développer</a:t>
            </a:r>
            <a:r>
              <a:rPr lang="en-US" sz="2000" dirty="0">
                <a:solidFill>
                  <a:srgbClr val="173B69"/>
                </a:solidFill>
              </a:rPr>
              <a:t> les </a:t>
            </a:r>
            <a:r>
              <a:rPr lang="en-US" sz="2000" dirty="0" err="1">
                <a:solidFill>
                  <a:srgbClr val="173B69"/>
                </a:solidFill>
              </a:rPr>
              <a:t>possibilités</a:t>
            </a:r>
            <a:r>
              <a:rPr lang="en-US" sz="2000" dirty="0">
                <a:solidFill>
                  <a:srgbClr val="173B69"/>
                </a:solidFill>
              </a:rPr>
              <a:t> pour </a:t>
            </a:r>
            <a:r>
              <a:rPr lang="en-US" sz="2000" dirty="0" err="1">
                <a:solidFill>
                  <a:srgbClr val="173B69"/>
                </a:solidFill>
              </a:rPr>
              <a:t>nos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membres</a:t>
            </a:r>
            <a:r>
              <a:rPr lang="en-US" sz="2000" dirty="0">
                <a:solidFill>
                  <a:srgbClr val="173B69"/>
                </a:solidFill>
              </a:rPr>
              <a:t> de </a:t>
            </a:r>
            <a:r>
              <a:rPr lang="en-US" sz="2000" dirty="0" err="1">
                <a:solidFill>
                  <a:srgbClr val="173B69"/>
                </a:solidFill>
              </a:rPr>
              <a:t>participer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activement</a:t>
            </a:r>
            <a:r>
              <a:rPr lang="en-US" sz="2000" dirty="0">
                <a:solidFill>
                  <a:srgbClr val="173B69"/>
                </a:solidFill>
              </a:rPr>
              <a:t> au travail </a:t>
            </a:r>
            <a:r>
              <a:rPr lang="en-US" sz="2000" dirty="0" err="1">
                <a:solidFill>
                  <a:srgbClr val="173B69"/>
                </a:solidFill>
              </a:rPr>
              <a:t>d’EuropeActive</a:t>
            </a:r>
            <a:endParaRPr lang="en-US" sz="2000" dirty="0">
              <a:solidFill>
                <a:srgbClr val="173B69"/>
              </a:solidFill>
            </a:endParaRPr>
          </a:p>
          <a:p>
            <a:pPr algn="just">
              <a:buClr>
                <a:srgbClr val="009CDE"/>
              </a:buClr>
            </a:pPr>
            <a:r>
              <a:rPr lang="en-US" sz="2000" dirty="0">
                <a:solidFill>
                  <a:srgbClr val="173B69"/>
                </a:solidFill>
              </a:rPr>
              <a:t>FIBO week, European Health and Fitness Market Report (nouveaux </a:t>
            </a:r>
            <a:r>
              <a:rPr lang="en-US" sz="2000" dirty="0" err="1">
                <a:solidFill>
                  <a:srgbClr val="173B69"/>
                </a:solidFill>
              </a:rPr>
              <a:t>chapitres</a:t>
            </a:r>
            <a:r>
              <a:rPr lang="en-US" sz="2000" dirty="0">
                <a:solidFill>
                  <a:srgbClr val="173B69"/>
                </a:solidFill>
              </a:rPr>
              <a:t>), </a:t>
            </a:r>
            <a:r>
              <a:rPr lang="en-US" sz="2000" dirty="0" err="1">
                <a:solidFill>
                  <a:srgbClr val="173B69"/>
                </a:solidFill>
              </a:rPr>
              <a:t>rédiger</a:t>
            </a:r>
            <a:r>
              <a:rPr lang="en-US" sz="2000" dirty="0">
                <a:solidFill>
                  <a:srgbClr val="173B69"/>
                </a:solidFill>
              </a:rPr>
              <a:t> de nouveaux </a:t>
            </a:r>
            <a:r>
              <a:rPr lang="en-US" sz="2000" i="1" dirty="0">
                <a:solidFill>
                  <a:srgbClr val="173B69"/>
                </a:solidFill>
              </a:rPr>
              <a:t>information papers</a:t>
            </a:r>
            <a:endParaRPr lang="en-US" sz="2000" dirty="0">
              <a:solidFill>
                <a:srgbClr val="173B69"/>
              </a:solidFill>
            </a:endParaRPr>
          </a:p>
        </p:txBody>
      </p:sp>
      <p:pic>
        <p:nvPicPr>
          <p:cNvPr id="10" name="Graphic 9" descr="Clipboard All Crosses with solid fill">
            <a:extLst>
              <a:ext uri="{FF2B5EF4-FFF2-40B4-BE49-F238E27FC236}">
                <a16:creationId xmlns:a16="http://schemas.microsoft.com/office/drawing/2014/main" id="{D092D75B-8E6D-1682-674E-CE5C056CB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490" y="4797325"/>
            <a:ext cx="914400" cy="9144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5F79F50-CF22-555B-C77F-04342A964D2C}"/>
              </a:ext>
            </a:extLst>
          </p:cNvPr>
          <p:cNvSpPr txBox="1">
            <a:spLocks/>
          </p:cNvSpPr>
          <p:nvPr/>
        </p:nvSpPr>
        <p:spPr>
          <a:xfrm>
            <a:off x="2194560" y="4732638"/>
            <a:ext cx="9359008" cy="577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9CDE"/>
              </a:buClr>
            </a:pPr>
            <a:r>
              <a:rPr lang="en-US" sz="2000" dirty="0" err="1">
                <a:solidFill>
                  <a:srgbClr val="173B69"/>
                </a:solidFill>
              </a:rPr>
              <a:t>Développement</a:t>
            </a:r>
            <a:r>
              <a:rPr lang="en-US" sz="2000" dirty="0">
                <a:solidFill>
                  <a:srgbClr val="173B69"/>
                </a:solidFill>
              </a:rPr>
              <a:t> d’un e-magazine </a:t>
            </a:r>
            <a:r>
              <a:rPr lang="en-US" sz="2000" dirty="0" err="1">
                <a:solidFill>
                  <a:srgbClr val="173B69"/>
                </a:solidFill>
              </a:rPr>
              <a:t>mensuel</a:t>
            </a:r>
            <a:r>
              <a:rPr lang="en-US" sz="2000" dirty="0">
                <a:solidFill>
                  <a:srgbClr val="173B69"/>
                </a:solidFill>
              </a:rPr>
              <a:t>, </a:t>
            </a:r>
          </a:p>
          <a:p>
            <a:pPr algn="just">
              <a:buClr>
                <a:srgbClr val="009CDE"/>
              </a:buClr>
            </a:pPr>
            <a:r>
              <a:rPr lang="en-US" sz="2000" dirty="0" err="1">
                <a:solidFill>
                  <a:srgbClr val="173B69"/>
                </a:solidFill>
              </a:rPr>
              <a:t>Présentation</a:t>
            </a:r>
            <a:r>
              <a:rPr lang="en-US" sz="2000" dirty="0">
                <a:solidFill>
                  <a:srgbClr val="173B69"/>
                </a:solidFill>
              </a:rPr>
              <a:t> du European </a:t>
            </a:r>
            <a:r>
              <a:rPr lang="en-US" sz="2000" dirty="0" err="1">
                <a:solidFill>
                  <a:srgbClr val="173B69"/>
                </a:solidFill>
              </a:rPr>
              <a:t>DataHub</a:t>
            </a:r>
            <a:r>
              <a:rPr lang="en-US" sz="2000" dirty="0">
                <a:solidFill>
                  <a:srgbClr val="173B69"/>
                </a:solidFill>
              </a:rPr>
              <a:t> 1.0, </a:t>
            </a:r>
          </a:p>
          <a:p>
            <a:pPr algn="just">
              <a:buClr>
                <a:srgbClr val="009CDE"/>
              </a:buClr>
            </a:pPr>
            <a:r>
              <a:rPr lang="en-US" sz="2000" dirty="0" err="1">
                <a:solidFill>
                  <a:srgbClr val="173B69"/>
                </a:solidFill>
              </a:rPr>
              <a:t>Développement</a:t>
            </a:r>
            <a:r>
              <a:rPr lang="en-US" sz="2000" dirty="0">
                <a:solidFill>
                  <a:srgbClr val="173B69"/>
                </a:solidFill>
              </a:rPr>
              <a:t> du Market Report 4.0 (nouveaux </a:t>
            </a:r>
            <a:r>
              <a:rPr lang="en-US" sz="2000" dirty="0" err="1">
                <a:solidFill>
                  <a:srgbClr val="173B69"/>
                </a:solidFill>
              </a:rPr>
              <a:t>chapitres</a:t>
            </a:r>
            <a:r>
              <a:rPr lang="en-US" sz="2000" dirty="0">
                <a:solidFill>
                  <a:srgbClr val="173B69"/>
                </a:solidFill>
              </a:rPr>
              <a:t>, </a:t>
            </a:r>
            <a:r>
              <a:rPr lang="en-US" sz="2000" dirty="0" err="1">
                <a:solidFill>
                  <a:srgbClr val="173B69"/>
                </a:solidFill>
              </a:rPr>
              <a:t>traductions</a:t>
            </a:r>
            <a:r>
              <a:rPr lang="en-US" sz="2000" dirty="0">
                <a:solidFill>
                  <a:srgbClr val="173B6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9297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537AD-0573-0AB0-B50F-D1D175ED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1" y="161285"/>
            <a:ext cx="11022227" cy="8649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FAIRE EN SORTE QUE NOTRE SECTEUR SOIT RECONNU COMME ESSENTIEL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F7AFE3-5B79-8685-A78B-E8526C7F6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" y="1676070"/>
            <a:ext cx="9359008" cy="5773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dirty="0">
                <a:solidFill>
                  <a:srgbClr val="173B69"/>
                </a:solidFill>
              </a:rPr>
              <a:t>Les </a:t>
            </a:r>
            <a:r>
              <a:rPr lang="en-US" sz="2000" dirty="0" err="1">
                <a:solidFill>
                  <a:srgbClr val="173B69"/>
                </a:solidFill>
              </a:rPr>
              <a:t>organes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fr-FR" sz="2000" dirty="0">
                <a:solidFill>
                  <a:srgbClr val="173B69"/>
                </a:solidFill>
              </a:rPr>
              <a:t>politiques européens, l’OMS, les associations nationales, les partenaires à Bruxelles et autres ONG dans le domaine du sport</a:t>
            </a:r>
            <a:endParaRPr lang="en-US" sz="2000" dirty="0">
              <a:solidFill>
                <a:srgbClr val="173B69"/>
              </a:solidFill>
            </a:endParaRPr>
          </a:p>
        </p:txBody>
      </p:sp>
      <p:pic>
        <p:nvPicPr>
          <p:cNvPr id="7" name="Graphic 6" descr="Group of men with solid fill">
            <a:extLst>
              <a:ext uri="{FF2B5EF4-FFF2-40B4-BE49-F238E27FC236}">
                <a16:creationId xmlns:a16="http://schemas.microsoft.com/office/drawing/2014/main" id="{DEB9EDEB-C2C6-69B1-F07C-6DA1382E7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725" y="1507524"/>
            <a:ext cx="914400" cy="914400"/>
          </a:xfrm>
          <a:prstGeom prst="rect">
            <a:avLst/>
          </a:prstGeom>
        </p:spPr>
      </p:pic>
      <p:pic>
        <p:nvPicPr>
          <p:cNvPr id="8" name="Graphic 7" descr="Inbox outline">
            <a:extLst>
              <a:ext uri="{FF2B5EF4-FFF2-40B4-BE49-F238E27FC236}">
                <a16:creationId xmlns:a16="http://schemas.microsoft.com/office/drawing/2014/main" id="{B4CCD9EB-295D-0934-68B1-60E5E3E88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2490" y="2906649"/>
            <a:ext cx="914400" cy="9144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CEE35B-FC67-99BB-1B9B-FB74770C0273}"/>
              </a:ext>
            </a:extLst>
          </p:cNvPr>
          <p:cNvSpPr txBox="1">
            <a:spLocks/>
          </p:cNvSpPr>
          <p:nvPr/>
        </p:nvSpPr>
        <p:spPr>
          <a:xfrm>
            <a:off x="2194560" y="2617995"/>
            <a:ext cx="9359008" cy="577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ED8B00"/>
              </a:buClr>
            </a:pPr>
            <a:r>
              <a:rPr lang="en-US" sz="2000" dirty="0">
                <a:solidFill>
                  <a:srgbClr val="173B69"/>
                </a:solidFill>
              </a:rPr>
              <a:t>Continuer de </a:t>
            </a:r>
            <a:r>
              <a:rPr lang="en-US" sz="2000" dirty="0" err="1">
                <a:solidFill>
                  <a:srgbClr val="173B69"/>
                </a:solidFill>
              </a:rPr>
              <a:t>développer</a:t>
            </a:r>
            <a:r>
              <a:rPr lang="en-US" sz="2000" dirty="0">
                <a:solidFill>
                  <a:srgbClr val="173B69"/>
                </a:solidFill>
              </a:rPr>
              <a:t> la collaboration avec les Associations </a:t>
            </a:r>
            <a:r>
              <a:rPr lang="en-US" sz="2000" dirty="0" err="1">
                <a:solidFill>
                  <a:srgbClr val="173B69"/>
                </a:solidFill>
              </a:rPr>
              <a:t>Nationales</a:t>
            </a:r>
            <a:endParaRPr lang="en-US" sz="2000" dirty="0">
              <a:solidFill>
                <a:srgbClr val="173B69"/>
              </a:solidFill>
            </a:endParaRPr>
          </a:p>
          <a:p>
            <a:pPr algn="just">
              <a:buClr>
                <a:srgbClr val="ED8B00"/>
              </a:buClr>
            </a:pPr>
            <a:r>
              <a:rPr lang="en-US" sz="2000" dirty="0" err="1">
                <a:solidFill>
                  <a:srgbClr val="173B69"/>
                </a:solidFill>
              </a:rPr>
              <a:t>Développer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une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stratégie</a:t>
            </a:r>
            <a:r>
              <a:rPr lang="en-US" sz="2000" dirty="0">
                <a:solidFill>
                  <a:srgbClr val="173B69"/>
                </a:solidFill>
              </a:rPr>
              <a:t> de lobbying </a:t>
            </a:r>
            <a:r>
              <a:rPr lang="en-US" sz="2000" dirty="0" err="1">
                <a:solidFill>
                  <a:srgbClr val="173B69"/>
                </a:solidFill>
              </a:rPr>
              <a:t>afin</a:t>
            </a:r>
            <a:r>
              <a:rPr lang="en-US" sz="2000" dirty="0">
                <a:solidFill>
                  <a:srgbClr val="173B69"/>
                </a:solidFill>
              </a:rPr>
              <a:t> de faire </a:t>
            </a:r>
            <a:r>
              <a:rPr lang="en-US" sz="2000" dirty="0" err="1">
                <a:solidFill>
                  <a:srgbClr val="173B69"/>
                </a:solidFill>
              </a:rPr>
              <a:t>reconnaître</a:t>
            </a:r>
            <a:r>
              <a:rPr lang="en-US" sz="2000" dirty="0">
                <a:solidFill>
                  <a:srgbClr val="173B69"/>
                </a:solidFill>
              </a:rPr>
              <a:t> le </a:t>
            </a:r>
            <a:r>
              <a:rPr lang="en-US" sz="2000" dirty="0" err="1">
                <a:solidFill>
                  <a:srgbClr val="173B69"/>
                </a:solidFill>
              </a:rPr>
              <a:t>rôle</a:t>
            </a:r>
            <a:r>
              <a:rPr lang="en-US" sz="2000" dirty="0">
                <a:solidFill>
                  <a:srgbClr val="173B69"/>
                </a:solidFill>
              </a:rPr>
              <a:t> de </a:t>
            </a:r>
            <a:r>
              <a:rPr lang="en-US" sz="2000" dirty="0" err="1">
                <a:solidFill>
                  <a:srgbClr val="173B69"/>
                </a:solidFill>
              </a:rPr>
              <a:t>notre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secteur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en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santé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publique</a:t>
            </a:r>
            <a:endParaRPr lang="en-US" sz="2000" dirty="0">
              <a:solidFill>
                <a:srgbClr val="173B69"/>
              </a:solidFill>
            </a:endParaRPr>
          </a:p>
          <a:p>
            <a:pPr algn="just">
              <a:buClr>
                <a:srgbClr val="ED8B00"/>
              </a:buClr>
            </a:pPr>
            <a:r>
              <a:rPr lang="en-US" sz="2000" dirty="0" err="1">
                <a:solidFill>
                  <a:srgbClr val="173B69"/>
                </a:solidFill>
              </a:rPr>
              <a:t>Développement</a:t>
            </a:r>
            <a:r>
              <a:rPr lang="en-US" sz="2000" dirty="0">
                <a:solidFill>
                  <a:srgbClr val="173B69"/>
                </a:solidFill>
              </a:rPr>
              <a:t> de la</a:t>
            </a:r>
            <a:endParaRPr lang="en-US" sz="2000" i="1" dirty="0">
              <a:solidFill>
                <a:srgbClr val="173B69"/>
              </a:solidFill>
            </a:endParaRPr>
          </a:p>
        </p:txBody>
      </p:sp>
      <p:pic>
        <p:nvPicPr>
          <p:cNvPr id="10" name="Graphic 9" descr="Clipboard All Crosses with solid fill">
            <a:extLst>
              <a:ext uri="{FF2B5EF4-FFF2-40B4-BE49-F238E27FC236}">
                <a16:creationId xmlns:a16="http://schemas.microsoft.com/office/drawing/2014/main" id="{E8F7CA49-DE96-DE38-023B-0C7E46B9A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7725" y="4633290"/>
            <a:ext cx="914400" cy="9144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72B49A-C894-BC3B-4C1D-83AF88C7A1F4}"/>
              </a:ext>
            </a:extLst>
          </p:cNvPr>
          <p:cNvSpPr txBox="1">
            <a:spLocks/>
          </p:cNvSpPr>
          <p:nvPr/>
        </p:nvSpPr>
        <p:spPr>
          <a:xfrm>
            <a:off x="2194560" y="4513182"/>
            <a:ext cx="9359008" cy="577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ED8B00"/>
              </a:buClr>
            </a:pPr>
            <a:r>
              <a:rPr lang="en-US" sz="2000" dirty="0" err="1">
                <a:solidFill>
                  <a:srgbClr val="173B69"/>
                </a:solidFill>
              </a:rPr>
              <a:t>Développement</a:t>
            </a:r>
            <a:r>
              <a:rPr lang="en-US" sz="2000" dirty="0">
                <a:solidFill>
                  <a:srgbClr val="173B69"/>
                </a:solidFill>
              </a:rPr>
              <a:t> de </a:t>
            </a:r>
            <a:r>
              <a:rPr lang="en-US" sz="2000" dirty="0" err="1">
                <a:solidFill>
                  <a:srgbClr val="173B69"/>
                </a:solidFill>
              </a:rPr>
              <a:t>notre</a:t>
            </a:r>
            <a:r>
              <a:rPr lang="en-US" sz="2000" dirty="0">
                <a:solidFill>
                  <a:srgbClr val="173B69"/>
                </a:solidFill>
              </a:rPr>
              <a:t> collaboration avec </a:t>
            </a:r>
            <a:r>
              <a:rPr lang="en-US" sz="2000" dirty="0" err="1">
                <a:solidFill>
                  <a:srgbClr val="173B69"/>
                </a:solidFill>
              </a:rPr>
              <a:t>l’OMS</a:t>
            </a:r>
            <a:r>
              <a:rPr lang="en-US" sz="2000" dirty="0">
                <a:solidFill>
                  <a:srgbClr val="173B69"/>
                </a:solidFill>
              </a:rPr>
              <a:t> (Europe et International), DG EAC</a:t>
            </a:r>
          </a:p>
          <a:p>
            <a:pPr algn="just">
              <a:buClr>
                <a:srgbClr val="ED8B00"/>
              </a:buClr>
            </a:pPr>
            <a:r>
              <a:rPr lang="en-US" sz="2000" dirty="0" err="1">
                <a:solidFill>
                  <a:srgbClr val="173B69"/>
                </a:solidFill>
              </a:rPr>
              <a:t>Souligner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l’impact</a:t>
            </a:r>
            <a:r>
              <a:rPr lang="en-US" sz="2000" dirty="0">
                <a:solidFill>
                  <a:srgbClr val="173B69"/>
                </a:solidFill>
              </a:rPr>
              <a:t> social et </a:t>
            </a:r>
            <a:r>
              <a:rPr lang="en-US" sz="2000" dirty="0" err="1">
                <a:solidFill>
                  <a:srgbClr val="173B69"/>
                </a:solidFill>
              </a:rPr>
              <a:t>économique</a:t>
            </a:r>
            <a:r>
              <a:rPr lang="en-US" sz="2000" dirty="0">
                <a:solidFill>
                  <a:srgbClr val="173B69"/>
                </a:solidFill>
              </a:rPr>
              <a:t> de </a:t>
            </a:r>
            <a:r>
              <a:rPr lang="en-US" sz="2000" dirty="0" err="1">
                <a:solidFill>
                  <a:srgbClr val="173B69"/>
                </a:solidFill>
              </a:rPr>
              <a:t>l’activité</a:t>
            </a:r>
            <a:r>
              <a:rPr lang="en-US" sz="2000" dirty="0">
                <a:solidFill>
                  <a:srgbClr val="173B69"/>
                </a:solidFill>
              </a:rPr>
              <a:t> physique</a:t>
            </a:r>
          </a:p>
          <a:p>
            <a:pPr algn="just">
              <a:buClr>
                <a:srgbClr val="ED8B00"/>
              </a:buClr>
            </a:pPr>
            <a:r>
              <a:rPr lang="en-US" sz="2000" i="1" dirty="0" err="1">
                <a:solidFill>
                  <a:srgbClr val="173B69"/>
                </a:solidFill>
              </a:rPr>
              <a:t>Exercice</a:t>
            </a:r>
            <a:r>
              <a:rPr lang="en-US" sz="2000" i="1" dirty="0">
                <a:solidFill>
                  <a:srgbClr val="173B69"/>
                </a:solidFill>
              </a:rPr>
              <a:t> for Health Summit</a:t>
            </a:r>
            <a:r>
              <a:rPr lang="en-US" sz="2000" dirty="0">
                <a:solidFill>
                  <a:srgbClr val="173B69"/>
                </a:solidFill>
              </a:rPr>
              <a:t>, Madrid, November 2023</a:t>
            </a:r>
          </a:p>
        </p:txBody>
      </p:sp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6078D786-BD01-600B-D252-1D41C87FC8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4608" y="3614475"/>
            <a:ext cx="2187644" cy="4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0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537AD-0573-0AB0-B50F-D1D175ED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0" y="123567"/>
            <a:ext cx="11022227" cy="8649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DES PARTENARIATS PUBLICS-PRIV</a:t>
            </a:r>
            <a:r>
              <a:rPr lang="fr-FR" b="1" dirty="0">
                <a:solidFill>
                  <a:schemeClr val="bg1"/>
                </a:solidFill>
              </a:rPr>
              <a:t>É</a:t>
            </a:r>
            <a:r>
              <a:rPr lang="en-US" b="1" dirty="0">
                <a:solidFill>
                  <a:schemeClr val="bg1"/>
                </a:solidFill>
              </a:rPr>
              <a:t>S POUR INNOVER NOTRE SECTEUR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C44C58-07C1-882D-7E9F-AB02FCEED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" y="1676070"/>
            <a:ext cx="9359008" cy="5773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2000" dirty="0">
                <a:solidFill>
                  <a:srgbClr val="173B69"/>
                </a:solidFill>
              </a:rPr>
              <a:t>Différents départements au sein de la Commission européenne </a:t>
            </a:r>
          </a:p>
          <a:p>
            <a:pPr marL="0" indent="0">
              <a:buNone/>
            </a:pPr>
            <a:r>
              <a:rPr lang="fr-BE" sz="2000" dirty="0">
                <a:solidFill>
                  <a:srgbClr val="173B69"/>
                </a:solidFill>
              </a:rPr>
              <a:t>Certaines associations nationales</a:t>
            </a:r>
            <a:endParaRPr lang="en-US" sz="2000" dirty="0">
              <a:solidFill>
                <a:srgbClr val="173B69"/>
              </a:solidFill>
            </a:endParaRPr>
          </a:p>
        </p:txBody>
      </p:sp>
      <p:pic>
        <p:nvPicPr>
          <p:cNvPr id="7" name="Graphic 6" descr="Group of men with solid fill">
            <a:extLst>
              <a:ext uri="{FF2B5EF4-FFF2-40B4-BE49-F238E27FC236}">
                <a16:creationId xmlns:a16="http://schemas.microsoft.com/office/drawing/2014/main" id="{02A49BC7-708C-2534-CB15-2D0ED5EDA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725" y="1507524"/>
            <a:ext cx="914400" cy="914400"/>
          </a:xfrm>
          <a:prstGeom prst="rect">
            <a:avLst/>
          </a:prstGeom>
        </p:spPr>
      </p:pic>
      <p:pic>
        <p:nvPicPr>
          <p:cNvPr id="8" name="Graphic 7" descr="Inbox outline">
            <a:extLst>
              <a:ext uri="{FF2B5EF4-FFF2-40B4-BE49-F238E27FC236}">
                <a16:creationId xmlns:a16="http://schemas.microsoft.com/office/drawing/2014/main" id="{C7373CB9-A304-4776-D6E9-AD9FF0F27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2490" y="2906649"/>
            <a:ext cx="914400" cy="914400"/>
          </a:xfrm>
          <a:prstGeom prst="rect">
            <a:avLst/>
          </a:prstGeom>
        </p:spPr>
      </p:pic>
      <p:pic>
        <p:nvPicPr>
          <p:cNvPr id="10" name="Graphic 9" descr="Clipboard All Crosses with solid fill">
            <a:extLst>
              <a:ext uri="{FF2B5EF4-FFF2-40B4-BE49-F238E27FC236}">
                <a16:creationId xmlns:a16="http://schemas.microsoft.com/office/drawing/2014/main" id="{172CAA24-77D9-68DB-DAB5-3A6B515FE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4202" y="4633290"/>
            <a:ext cx="914400" cy="9144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3EB876D-99E4-3B60-4935-F3744569DD07}"/>
              </a:ext>
            </a:extLst>
          </p:cNvPr>
          <p:cNvSpPr txBox="1">
            <a:spLocks/>
          </p:cNvSpPr>
          <p:nvPr/>
        </p:nvSpPr>
        <p:spPr>
          <a:xfrm>
            <a:off x="2194560" y="4513182"/>
            <a:ext cx="9359008" cy="577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ED8B00"/>
              </a:buClr>
              <a:buNone/>
            </a:pPr>
            <a:endParaRPr lang="en-US" sz="2200" dirty="0">
              <a:solidFill>
                <a:srgbClr val="173B69"/>
              </a:solidFill>
            </a:endParaRPr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4E189059-266A-6048-16EF-4F24DE0E09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5796" y="4607573"/>
            <a:ext cx="2791643" cy="12007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CBCC30-DD8F-93B8-4FC1-EF4FB3C4F4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8081" y="1639471"/>
            <a:ext cx="2194923" cy="460484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BE0773D-2053-E409-F8F8-F07310FD75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1849" y="2579357"/>
            <a:ext cx="1530331" cy="914400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67414404-705C-B929-3C7E-8407C21300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9948" y="2694861"/>
            <a:ext cx="2169628" cy="75318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14F7F221-99F9-C69D-9C8A-D6E0EC464E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31457" y="2211899"/>
            <a:ext cx="2340509" cy="1430266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E0BB4592-8562-3334-3659-B71E915C44F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0202"/>
          <a:stretch/>
        </p:blipFill>
        <p:spPr>
          <a:xfrm>
            <a:off x="3953098" y="3488825"/>
            <a:ext cx="1663060" cy="1113689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18523AD9-0BBB-1D41-09CC-1CD278468D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17924" y="3795802"/>
            <a:ext cx="1981200" cy="571500"/>
          </a:xfrm>
          <a:prstGeom prst="rect">
            <a:avLst/>
          </a:prstGeom>
        </p:spPr>
      </p:pic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036367E9-6C65-BB7E-00DE-193FF7CA75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74343" y="4761715"/>
            <a:ext cx="4220569" cy="10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17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537AD-0573-0AB0-B50F-D1D175ED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41" y="154459"/>
            <a:ext cx="11022227" cy="86497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AM</a:t>
            </a:r>
            <a:r>
              <a:rPr lang="fr-FR" sz="3200" b="1" dirty="0">
                <a:solidFill>
                  <a:schemeClr val="bg1"/>
                </a:solidFill>
              </a:rPr>
              <a:t>É</a:t>
            </a:r>
            <a:r>
              <a:rPr lang="en-US" sz="3200" b="1" dirty="0">
                <a:solidFill>
                  <a:schemeClr val="bg1"/>
                </a:solidFill>
              </a:rPr>
              <a:t>LIORER LES COMP</a:t>
            </a:r>
            <a:r>
              <a:rPr lang="fr-FR" sz="3200" b="1" dirty="0">
                <a:solidFill>
                  <a:schemeClr val="bg1"/>
                </a:solidFill>
              </a:rPr>
              <a:t>É</a:t>
            </a:r>
            <a:r>
              <a:rPr lang="en-US" sz="3200" b="1" dirty="0">
                <a:solidFill>
                  <a:schemeClr val="bg1"/>
                </a:solidFill>
              </a:rPr>
              <a:t>TENCES DES PROFESSIONNELS DE NOTRE INDUSTRIE ET ASSURER LA QUALIT</a:t>
            </a:r>
            <a:r>
              <a:rPr lang="fr-FR" sz="3200" b="1" dirty="0">
                <a:solidFill>
                  <a:schemeClr val="bg1"/>
                </a:solidFill>
              </a:rPr>
              <a:t>É</a:t>
            </a:r>
            <a:r>
              <a:rPr lang="en-US" sz="3200" b="1" dirty="0">
                <a:solidFill>
                  <a:schemeClr val="bg1"/>
                </a:solidFill>
              </a:rPr>
              <a:t> DES </a:t>
            </a:r>
            <a:r>
              <a:rPr lang="fr-FR" sz="3200" b="1" dirty="0">
                <a:solidFill>
                  <a:schemeClr val="bg1"/>
                </a:solidFill>
              </a:rPr>
              <a:t>É</a:t>
            </a:r>
            <a:r>
              <a:rPr lang="en-US" sz="3200" b="1" dirty="0">
                <a:solidFill>
                  <a:schemeClr val="bg1"/>
                </a:solidFill>
              </a:rPr>
              <a:t>TABLISSEMENTS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BD97F8-F146-78B6-448E-202F97E73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560" y="1676070"/>
            <a:ext cx="9359008" cy="57730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2000" dirty="0">
                <a:solidFill>
                  <a:srgbClr val="173B69"/>
                </a:solidFill>
              </a:rPr>
              <a:t>Les </a:t>
            </a:r>
            <a:r>
              <a:rPr lang="en-US" sz="2000" dirty="0" err="1">
                <a:solidFill>
                  <a:srgbClr val="173B69"/>
                </a:solidFill>
              </a:rPr>
              <a:t>coachs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sportifs</a:t>
            </a:r>
            <a:r>
              <a:rPr lang="en-US" sz="2000" dirty="0">
                <a:solidFill>
                  <a:srgbClr val="173B69"/>
                </a:solidFill>
              </a:rPr>
              <a:t>, les </a:t>
            </a:r>
            <a:r>
              <a:rPr lang="en-US" sz="2000" dirty="0" err="1">
                <a:solidFill>
                  <a:srgbClr val="173B69"/>
                </a:solidFill>
              </a:rPr>
              <a:t>centres</a:t>
            </a:r>
            <a:r>
              <a:rPr lang="en-US" sz="2000" dirty="0">
                <a:solidFill>
                  <a:srgbClr val="173B69"/>
                </a:solidFill>
              </a:rPr>
              <a:t> de formation </a:t>
            </a:r>
            <a:r>
              <a:rPr lang="en-US" sz="2000" dirty="0" err="1">
                <a:solidFill>
                  <a:srgbClr val="173B69"/>
                </a:solidFill>
              </a:rPr>
              <a:t>accrédités</a:t>
            </a:r>
            <a:r>
              <a:rPr lang="en-US" sz="2000" dirty="0">
                <a:solidFill>
                  <a:srgbClr val="173B69"/>
                </a:solidFill>
              </a:rPr>
              <a:t>, les </a:t>
            </a:r>
            <a:r>
              <a:rPr lang="en-US" sz="2000" dirty="0" err="1">
                <a:solidFill>
                  <a:srgbClr val="173B69"/>
                </a:solidFill>
              </a:rPr>
              <a:t>opérateurs</a:t>
            </a:r>
            <a:r>
              <a:rPr lang="en-US" sz="2000" dirty="0">
                <a:solidFill>
                  <a:srgbClr val="173B69"/>
                </a:solidFill>
              </a:rPr>
              <a:t> de clubs de sport, </a:t>
            </a:r>
            <a:r>
              <a:rPr lang="en-US" sz="2000" dirty="0" err="1">
                <a:solidFill>
                  <a:srgbClr val="173B69"/>
                </a:solidFill>
              </a:rPr>
              <a:t>nos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partenaires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universitaires</a:t>
            </a:r>
            <a:r>
              <a:rPr lang="en-US" sz="2000" dirty="0">
                <a:solidFill>
                  <a:srgbClr val="173B69"/>
                </a:solidFill>
              </a:rPr>
              <a:t> et de publication </a:t>
            </a:r>
          </a:p>
        </p:txBody>
      </p:sp>
      <p:pic>
        <p:nvPicPr>
          <p:cNvPr id="13" name="Graphic 12" descr="Group of men with solid fill">
            <a:extLst>
              <a:ext uri="{FF2B5EF4-FFF2-40B4-BE49-F238E27FC236}">
                <a16:creationId xmlns:a16="http://schemas.microsoft.com/office/drawing/2014/main" id="{BD56D5FF-44FA-1517-582B-C43CEE43D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725" y="1507524"/>
            <a:ext cx="914400" cy="914400"/>
          </a:xfrm>
          <a:prstGeom prst="rect">
            <a:avLst/>
          </a:prstGeom>
        </p:spPr>
      </p:pic>
      <p:pic>
        <p:nvPicPr>
          <p:cNvPr id="14" name="Graphic 13" descr="Inbox outline">
            <a:extLst>
              <a:ext uri="{FF2B5EF4-FFF2-40B4-BE49-F238E27FC236}">
                <a16:creationId xmlns:a16="http://schemas.microsoft.com/office/drawing/2014/main" id="{88D397BC-11CF-DA94-7008-7BFDCCA2A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2490" y="2906649"/>
            <a:ext cx="914400" cy="9144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256536-82BA-F6AA-D9ED-4F1FAED1659B}"/>
              </a:ext>
            </a:extLst>
          </p:cNvPr>
          <p:cNvSpPr txBox="1">
            <a:spLocks/>
          </p:cNvSpPr>
          <p:nvPr/>
        </p:nvSpPr>
        <p:spPr>
          <a:xfrm>
            <a:off x="2194560" y="2691147"/>
            <a:ext cx="9359008" cy="577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D50053"/>
              </a:buClr>
            </a:pPr>
            <a:r>
              <a:rPr lang="en-US" sz="2000" dirty="0">
                <a:solidFill>
                  <a:srgbClr val="173B69"/>
                </a:solidFill>
              </a:rPr>
              <a:t>Aligner les standards  		 	et </a:t>
            </a:r>
          </a:p>
          <a:p>
            <a:pPr algn="just">
              <a:buClr>
                <a:srgbClr val="D50053"/>
              </a:buClr>
            </a:pPr>
            <a:r>
              <a:rPr lang="en-US" sz="2000" dirty="0">
                <a:solidFill>
                  <a:srgbClr val="173B69"/>
                </a:solidFill>
              </a:rPr>
              <a:t>Publication </a:t>
            </a:r>
            <a:r>
              <a:rPr lang="en-US" sz="2000" dirty="0" err="1">
                <a:solidFill>
                  <a:srgbClr val="173B69"/>
                </a:solidFill>
              </a:rPr>
              <a:t>d’articles</a:t>
            </a:r>
            <a:r>
              <a:rPr lang="en-US" sz="2000" dirty="0">
                <a:solidFill>
                  <a:srgbClr val="173B69"/>
                </a:solidFill>
              </a:rPr>
              <a:t> sur les </a:t>
            </a:r>
            <a:r>
              <a:rPr lang="en-US" sz="2000" dirty="0" err="1">
                <a:solidFill>
                  <a:srgbClr val="173B69"/>
                </a:solidFill>
              </a:rPr>
              <a:t>effets</a:t>
            </a:r>
            <a:r>
              <a:rPr lang="en-US" sz="2000" dirty="0">
                <a:solidFill>
                  <a:srgbClr val="173B69"/>
                </a:solidFill>
              </a:rPr>
              <a:t> du sport sur la </a:t>
            </a:r>
            <a:r>
              <a:rPr lang="en-US" sz="2000" dirty="0" err="1">
                <a:solidFill>
                  <a:srgbClr val="173B69"/>
                </a:solidFill>
              </a:rPr>
              <a:t>santé</a:t>
            </a:r>
            <a:r>
              <a:rPr lang="en-US" sz="2000" dirty="0">
                <a:solidFill>
                  <a:srgbClr val="173B69"/>
                </a:solidFill>
              </a:rPr>
              <a:t> physique et </a:t>
            </a:r>
            <a:r>
              <a:rPr lang="en-US" sz="2000" dirty="0" err="1">
                <a:solidFill>
                  <a:srgbClr val="173B69"/>
                </a:solidFill>
              </a:rPr>
              <a:t>mentale</a:t>
            </a:r>
            <a:r>
              <a:rPr lang="en-US" sz="2000" dirty="0">
                <a:solidFill>
                  <a:srgbClr val="173B69"/>
                </a:solidFill>
              </a:rPr>
              <a:t>, </a:t>
            </a:r>
          </a:p>
          <a:p>
            <a:pPr algn="just">
              <a:buClr>
                <a:srgbClr val="D50053"/>
              </a:buClr>
            </a:pPr>
            <a:r>
              <a:rPr lang="en-US" sz="2000" dirty="0" err="1">
                <a:solidFill>
                  <a:srgbClr val="173B69"/>
                </a:solidFill>
              </a:rPr>
              <a:t>Développement</a:t>
            </a:r>
            <a:r>
              <a:rPr lang="en-US" sz="2000" dirty="0">
                <a:solidFill>
                  <a:srgbClr val="173B69"/>
                </a:solidFill>
              </a:rPr>
              <a:t> de nouveaux standards </a:t>
            </a:r>
            <a:r>
              <a:rPr lang="en-US" sz="2000" dirty="0" err="1">
                <a:solidFill>
                  <a:srgbClr val="173B69"/>
                </a:solidFill>
              </a:rPr>
              <a:t>notamment</a:t>
            </a:r>
            <a:r>
              <a:rPr lang="en-US" sz="2000" dirty="0">
                <a:solidFill>
                  <a:srgbClr val="173B69"/>
                </a:solidFill>
              </a:rPr>
              <a:t> sur </a:t>
            </a:r>
            <a:r>
              <a:rPr lang="en-US" sz="2000" dirty="0" err="1">
                <a:solidFill>
                  <a:srgbClr val="173B69"/>
                </a:solidFill>
              </a:rPr>
              <a:t>l’inclusion</a:t>
            </a:r>
            <a:r>
              <a:rPr lang="en-US" sz="2000" dirty="0">
                <a:solidFill>
                  <a:srgbClr val="173B69"/>
                </a:solidFill>
              </a:rPr>
              <a:t> et </a:t>
            </a:r>
            <a:r>
              <a:rPr lang="en-US" sz="2000" dirty="0" err="1">
                <a:solidFill>
                  <a:srgbClr val="173B69"/>
                </a:solidFill>
              </a:rPr>
              <a:t>l’égalité</a:t>
            </a:r>
            <a:r>
              <a:rPr lang="en-US" sz="2000" dirty="0">
                <a:solidFill>
                  <a:srgbClr val="173B69"/>
                </a:solidFill>
              </a:rPr>
              <a:t> des genres, </a:t>
            </a:r>
            <a:r>
              <a:rPr lang="en-US" sz="2000" dirty="0" err="1">
                <a:solidFill>
                  <a:srgbClr val="173B69"/>
                </a:solidFill>
              </a:rPr>
              <a:t>développement</a:t>
            </a:r>
            <a:r>
              <a:rPr lang="en-US" sz="2000" dirty="0">
                <a:solidFill>
                  <a:srgbClr val="173B69"/>
                </a:solidFill>
              </a:rPr>
              <a:t> durable</a:t>
            </a:r>
          </a:p>
        </p:txBody>
      </p:sp>
      <p:pic>
        <p:nvPicPr>
          <p:cNvPr id="16" name="Graphic 15" descr="Clipboard All Crosses with solid fill">
            <a:extLst>
              <a:ext uri="{FF2B5EF4-FFF2-40B4-BE49-F238E27FC236}">
                <a16:creationId xmlns:a16="http://schemas.microsoft.com/office/drawing/2014/main" id="{A992A428-C002-E3EA-A9E1-97AAB55EB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7725" y="4633290"/>
            <a:ext cx="914400" cy="9144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2E3A1F-061F-063C-F9FC-537697E0FA1C}"/>
              </a:ext>
            </a:extLst>
          </p:cNvPr>
          <p:cNvSpPr txBox="1">
            <a:spLocks/>
          </p:cNvSpPr>
          <p:nvPr/>
        </p:nvSpPr>
        <p:spPr>
          <a:xfrm>
            <a:off x="2194560" y="4412598"/>
            <a:ext cx="9359008" cy="577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D50053"/>
              </a:buClr>
            </a:pPr>
            <a:r>
              <a:rPr lang="en-US" sz="2000" dirty="0" err="1">
                <a:solidFill>
                  <a:srgbClr val="173B69"/>
                </a:solidFill>
              </a:rPr>
              <a:t>Création</a:t>
            </a:r>
            <a:r>
              <a:rPr lang="en-US" sz="2000" dirty="0">
                <a:solidFill>
                  <a:srgbClr val="173B69"/>
                </a:solidFill>
              </a:rPr>
              <a:t> du EREPS Summer School, </a:t>
            </a:r>
          </a:p>
          <a:p>
            <a:pPr algn="just">
              <a:buClr>
                <a:srgbClr val="D50053"/>
              </a:buClr>
            </a:pPr>
            <a:r>
              <a:rPr lang="en-US" sz="2000" dirty="0" err="1">
                <a:solidFill>
                  <a:srgbClr val="173B69"/>
                </a:solidFill>
              </a:rPr>
              <a:t>Développer</a:t>
            </a:r>
            <a:r>
              <a:rPr lang="en-US" sz="2000" dirty="0">
                <a:solidFill>
                  <a:srgbClr val="173B69"/>
                </a:solidFill>
              </a:rPr>
              <a:t> le </a:t>
            </a:r>
            <a:r>
              <a:rPr lang="en-US" sz="2000" dirty="0" err="1">
                <a:solidFill>
                  <a:srgbClr val="173B69"/>
                </a:solidFill>
              </a:rPr>
              <a:t>modèle</a:t>
            </a:r>
            <a:r>
              <a:rPr lang="en-US" sz="2000" dirty="0">
                <a:solidFill>
                  <a:srgbClr val="173B69"/>
                </a:solidFill>
              </a:rPr>
              <a:t> EREPS pour le </a:t>
            </a:r>
            <a:r>
              <a:rPr lang="en-US" sz="2000" dirty="0" err="1">
                <a:solidFill>
                  <a:srgbClr val="173B69"/>
                </a:solidFill>
              </a:rPr>
              <a:t>rendre</a:t>
            </a:r>
            <a:r>
              <a:rPr lang="en-US" sz="2000" dirty="0">
                <a:solidFill>
                  <a:srgbClr val="173B69"/>
                </a:solidFill>
              </a:rPr>
              <a:t> plus </a:t>
            </a:r>
            <a:r>
              <a:rPr lang="en-US" sz="2000" dirty="0" err="1">
                <a:solidFill>
                  <a:srgbClr val="173B69"/>
                </a:solidFill>
              </a:rPr>
              <a:t>indépendant</a:t>
            </a:r>
            <a:r>
              <a:rPr lang="en-US" sz="2000" dirty="0">
                <a:solidFill>
                  <a:srgbClr val="173B69"/>
                </a:solidFill>
              </a:rPr>
              <a:t> et plus </a:t>
            </a:r>
            <a:r>
              <a:rPr lang="en-US" sz="2000" dirty="0" err="1">
                <a:solidFill>
                  <a:srgbClr val="173B69"/>
                </a:solidFill>
              </a:rPr>
              <a:t>représentatif</a:t>
            </a:r>
            <a:r>
              <a:rPr lang="en-US" sz="2000" dirty="0">
                <a:solidFill>
                  <a:srgbClr val="173B69"/>
                </a:solidFill>
              </a:rPr>
              <a:t> de </a:t>
            </a:r>
            <a:r>
              <a:rPr lang="en-US" sz="2000" dirty="0" err="1">
                <a:solidFill>
                  <a:srgbClr val="173B69"/>
                </a:solidFill>
              </a:rPr>
              <a:t>notre</a:t>
            </a:r>
            <a:r>
              <a:rPr lang="en-US" sz="2000" dirty="0">
                <a:solidFill>
                  <a:srgbClr val="173B69"/>
                </a:solidFill>
              </a:rPr>
              <a:t> </a:t>
            </a:r>
            <a:r>
              <a:rPr lang="en-US" sz="2000" dirty="0" err="1">
                <a:solidFill>
                  <a:srgbClr val="173B69"/>
                </a:solidFill>
              </a:rPr>
              <a:t>secteur</a:t>
            </a:r>
            <a:r>
              <a:rPr lang="en-US" sz="2000" dirty="0">
                <a:solidFill>
                  <a:srgbClr val="173B69"/>
                </a:solidFill>
              </a:rPr>
              <a:t>, </a:t>
            </a:r>
            <a:r>
              <a:rPr lang="en-US" sz="2000" dirty="0" err="1">
                <a:solidFill>
                  <a:srgbClr val="173B69"/>
                </a:solidFill>
              </a:rPr>
              <a:t>étendre</a:t>
            </a:r>
            <a:r>
              <a:rPr lang="en-US" sz="2000" dirty="0">
                <a:solidFill>
                  <a:srgbClr val="173B69"/>
                </a:solidFill>
              </a:rPr>
              <a:t> EREPS au-</a:t>
            </a:r>
            <a:r>
              <a:rPr lang="en-US" sz="2000" dirty="0" err="1">
                <a:solidFill>
                  <a:srgbClr val="173B69"/>
                </a:solidFill>
              </a:rPr>
              <a:t>delà</a:t>
            </a:r>
            <a:r>
              <a:rPr lang="en-US" sz="2000" dirty="0">
                <a:solidFill>
                  <a:srgbClr val="173B69"/>
                </a:solidFill>
              </a:rPr>
              <a:t> de </a:t>
            </a:r>
            <a:r>
              <a:rPr lang="en-US" sz="2000" dirty="0" err="1">
                <a:solidFill>
                  <a:srgbClr val="173B69"/>
                </a:solidFill>
              </a:rPr>
              <a:t>l’Europe</a:t>
            </a:r>
            <a:r>
              <a:rPr lang="en-US" sz="2000" dirty="0">
                <a:solidFill>
                  <a:srgbClr val="173B69"/>
                </a:solidFill>
              </a:rPr>
              <a:t>, </a:t>
            </a:r>
          </a:p>
          <a:p>
            <a:pPr algn="just">
              <a:buClr>
                <a:srgbClr val="D50053"/>
              </a:buClr>
            </a:pPr>
            <a:r>
              <a:rPr lang="en-US" sz="2000" dirty="0" err="1">
                <a:solidFill>
                  <a:srgbClr val="173B69"/>
                </a:solidFill>
              </a:rPr>
              <a:t>Lancement</a:t>
            </a:r>
            <a:r>
              <a:rPr lang="en-US" sz="2000" dirty="0">
                <a:solidFill>
                  <a:srgbClr val="173B69"/>
                </a:solidFill>
              </a:rPr>
              <a:t> de 	                 2.0</a:t>
            </a: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67DF6733-A0AC-6C90-56AB-501EAF0FE8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0104" y="2447738"/>
            <a:ext cx="1893879" cy="65974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B10E1D0-0A4F-019E-FC82-3BC3ECAEA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72" y="2415064"/>
            <a:ext cx="1396125" cy="69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5730611-45BD-3C94-361B-CA6A0E47A4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7386" y="5483682"/>
            <a:ext cx="911204" cy="4648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812AAF42-0574-BDC0-E704-9AF8FE5575D1}"/>
                  </a:ext>
                </a:extLst>
              </p14:cNvPr>
              <p14:cNvContentPartPr/>
              <p14:nvPr/>
            </p14:nvContentPartPr>
            <p14:xfrm>
              <a:off x="1399689" y="404160"/>
              <a:ext cx="22320" cy="1440"/>
            </p14:xfrm>
          </p:contentPart>
        </mc:Choice>
        <mc:Fallback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812AAF42-0574-BDC0-E704-9AF8FE5575D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90689" y="395160"/>
                <a:ext cx="3996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2253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1589</Words>
  <Application>Microsoft Office PowerPoint</Application>
  <PresentationFormat>Grand écran</PresentationFormat>
  <Paragraphs>205</Paragraphs>
  <Slides>26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36" baseType="lpstr">
      <vt:lpstr>Arial</vt:lpstr>
      <vt:lpstr>Bahnschrift SemiBold Condensed</vt:lpstr>
      <vt:lpstr>Bahnschrift SemiCondensed</vt:lpstr>
      <vt:lpstr>Calibri</vt:lpstr>
      <vt:lpstr>Calibri Light</vt:lpstr>
      <vt:lpstr>Courier New</vt:lpstr>
      <vt:lpstr>Times New Roman</vt:lpstr>
      <vt:lpstr>Wingdings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LA STRATEGIE EUROPEACTIVE 2025</vt:lpstr>
      <vt:lpstr>INFORMER, INSPIRER, CONNECTER ET UNIFIER NOTRE SECTEUR</vt:lpstr>
      <vt:lpstr>FAIRE EN SORTE QUE NOTRE SECTEUR SOIT RECONNU COMME ESSENTIEL</vt:lpstr>
      <vt:lpstr>DES PARTENARIATS PUBLICS-PRIVÉS POUR INNOVER NOTRE SECTEUR</vt:lpstr>
      <vt:lpstr>AMÉLIORER LES COMPÉTENCES DES PROFESSIONNELS DE NOTRE INDUSTRIE ET ASSURER LA QUALITÉ DES ÉTABLISSEMENTS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Robbie McGregor</dc:creator>
  <cp:lastModifiedBy>ANNE  LEROY</cp:lastModifiedBy>
  <cp:revision>65</cp:revision>
  <dcterms:created xsi:type="dcterms:W3CDTF">2022-05-24T06:43:17Z</dcterms:created>
  <dcterms:modified xsi:type="dcterms:W3CDTF">2022-09-21T07:15:59Z</dcterms:modified>
</cp:coreProperties>
</file>